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61" r:id="rId5"/>
    <p:sldId id="263" r:id="rId6"/>
    <p:sldId id="283" r:id="rId7"/>
    <p:sldId id="264" r:id="rId8"/>
    <p:sldId id="262" r:id="rId9"/>
    <p:sldId id="284" r:id="rId10"/>
    <p:sldId id="281" r:id="rId11"/>
    <p:sldId id="289" r:id="rId12"/>
    <p:sldId id="288" r:id="rId13"/>
    <p:sldId id="290" r:id="rId14"/>
    <p:sldId id="275" r:id="rId15"/>
    <p:sldId id="276" r:id="rId16"/>
    <p:sldId id="277" r:id="rId17"/>
    <p:sldId id="278" r:id="rId18"/>
    <p:sldId id="279" r:id="rId19"/>
    <p:sldId id="280" r:id="rId20"/>
    <p:sldId id="266" r:id="rId21"/>
    <p:sldId id="267" r:id="rId22"/>
    <p:sldId id="268" r:id="rId23"/>
    <p:sldId id="285" r:id="rId24"/>
    <p:sldId id="270" r:id="rId25"/>
    <p:sldId id="286" r:id="rId26"/>
    <p:sldId id="287" r:id="rId27"/>
    <p:sldId id="274" r:id="rId2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4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6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A62A69-1524-4844-A526-4754C3827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3A8FBE4-E258-C54A-80CF-47740B007D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A3DEDA6-B187-8A40-8357-96900BE65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1228A-39C3-434C-B40A-6B964FC8C776}" type="datetimeFigureOut">
              <a:rPr lang="it-IT" smtClean="0"/>
              <a:t>09/09/21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8BC092-A17B-D045-A0EB-B6D2C751D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748296D-6511-2643-8332-DF165414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FB22-8916-654C-91FA-6E45F4D700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9098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024E6C-D9E9-B24D-A7D4-390733A7A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517CEC8-7081-8F4D-89EA-A896C9C468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BD9A154-0D03-5E41-8BCA-590C203B7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1228A-39C3-434C-B40A-6B964FC8C776}" type="datetimeFigureOut">
              <a:rPr lang="it-IT" smtClean="0"/>
              <a:t>09/09/21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CFCC1E5-D106-394A-ADF5-887848146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59CE96-DAFD-934C-8C3D-523893775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FB22-8916-654C-91FA-6E45F4D700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8608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57C5FE3-0DCC-4744-99B6-9032A6FDE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593F29E-9A02-6346-B5CC-594F3D77D2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193681-8699-9C47-8C63-FA4501D59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1228A-39C3-434C-B40A-6B964FC8C776}" type="datetimeFigureOut">
              <a:rPr lang="it-IT" smtClean="0"/>
              <a:t>09/09/21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8890BF-F31A-1A4C-AA31-0F5434AA2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C4F2541-57D0-834D-9EE2-0C80C674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FB22-8916-654C-91FA-6E45F4D700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8059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A378CE-36F2-B749-A770-124037AA9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A1B516-8D6C-794D-B10D-ADB151B86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C9C9DAB-0D91-EA44-B4AC-315E44EEC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1228A-39C3-434C-B40A-6B964FC8C776}" type="datetimeFigureOut">
              <a:rPr lang="it-IT" smtClean="0"/>
              <a:t>09/09/21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9600395-9468-2C40-8E8C-DEBA5E11D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9D3724-226A-0346-BBE8-AA670938F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FB22-8916-654C-91FA-6E45F4D700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975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D20909-B923-5C4D-A2AF-5E8944397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6A93D79-E94D-9348-943B-7D7196B77B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4D32A6B-A12D-8B47-A0AC-DD9A6BAA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1228A-39C3-434C-B40A-6B964FC8C776}" type="datetimeFigureOut">
              <a:rPr lang="it-IT" smtClean="0"/>
              <a:t>09/09/21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D62C5C-2917-1645-8011-D2329F657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FC49E3-C463-E24E-BD73-0C66389D5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FB22-8916-654C-91FA-6E45F4D700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3152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08E1CB-826E-3449-9397-87F789F5F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66A81F-7F05-3B4E-B6A4-2C4812BE8D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BA793B0-4F26-0340-8F7B-F5037CB699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2F92E12-340D-9840-AEC6-6E5F1F998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1228A-39C3-434C-B40A-6B964FC8C776}" type="datetimeFigureOut">
              <a:rPr lang="it-IT" smtClean="0"/>
              <a:t>09/09/21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B6405CA-B8A0-CD4B-B367-13FFD50F3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427374E-378C-D245-B127-E2ECC732B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FB22-8916-654C-91FA-6E45F4D700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814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3475C1-2861-C64A-928B-D7FBED90A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0D55B48-96C1-424E-80B0-FBA4CB211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1B8FAD7-9000-1844-A3CA-0846EC524B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787DC7C-0227-754A-B367-C51EC92448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9443689-ECD9-9342-A5D8-D3B6343D8C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9B5EEF7-9569-D544-B430-619E0045F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1228A-39C3-434C-B40A-6B964FC8C776}" type="datetimeFigureOut">
              <a:rPr lang="it-IT" smtClean="0"/>
              <a:t>09/09/21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51ECECA-4F98-244D-BDFF-8CD06CC26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AB7940C-A00F-F34E-9DB5-DD509F06D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FB22-8916-654C-91FA-6E45F4D700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870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0EE707-B6A2-8946-86A3-5F0D21F2D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DA5C7C5-07CD-AB49-82D8-57D7F00B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1228A-39C3-434C-B40A-6B964FC8C776}" type="datetimeFigureOut">
              <a:rPr lang="it-IT" smtClean="0"/>
              <a:t>09/09/21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E983372-A39B-D841-A39C-46A545D36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EEB4092-A913-C043-95E7-8E8AC625F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FB22-8916-654C-91FA-6E45F4D700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6480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974D011-1B23-A341-9842-AF3ED1F63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1228A-39C3-434C-B40A-6B964FC8C776}" type="datetimeFigureOut">
              <a:rPr lang="it-IT" smtClean="0"/>
              <a:t>09/09/21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6DB887F-FC21-254E-99D5-338FD9BD8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DF72748-EF59-A54A-B5B8-B9DFA6D5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FB22-8916-654C-91FA-6E45F4D700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6397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811A53-A983-8945-AD23-B7792010A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33496C-C8D3-0749-B77B-55AF881AE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D625520-4248-8848-82A4-EDF5FFDC51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913012E-AF0D-444A-A090-F8851E046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1228A-39C3-434C-B40A-6B964FC8C776}" type="datetimeFigureOut">
              <a:rPr lang="it-IT" smtClean="0"/>
              <a:t>09/09/21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CA46F5B-40C6-7C4E-B3C0-261F5ECC3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6C56F38-DDE1-CD4A-B72E-D7681B689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FB22-8916-654C-91FA-6E45F4D700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816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54761B-01B1-6645-80CB-E321D9D58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CA1BD1D-9B8F-754D-8A5A-EB2F7B974A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EBCB96D-045E-AC43-82E9-12A3E5B09E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38B991D-7906-244B-B7D1-00FBA9834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1228A-39C3-434C-B40A-6B964FC8C776}" type="datetimeFigureOut">
              <a:rPr lang="it-IT" smtClean="0"/>
              <a:t>09/09/21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9FC0CC4-CD02-FE4C-82E1-3B432969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9D554B4-2E61-6C42-85E9-DABDA9188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FB22-8916-654C-91FA-6E45F4D700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0669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4849150-4B7B-6248-A30E-89971403C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F76F850-E664-634F-9F81-37B73F4CF7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8993B8B-6796-3741-B75E-9F3224372B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1228A-39C3-434C-B40A-6B964FC8C776}" type="datetimeFigureOut">
              <a:rPr lang="it-IT" smtClean="0"/>
              <a:t>09/09/21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5BA0EA-1807-E441-980D-567199BA37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7693DB-1AA9-F042-9242-9228155FCE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EFB22-8916-654C-91FA-6E45F4D700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924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C4B24C7E-2D5E-4C4E-9CD5-D61F243C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9072643-A0EC-42FB-B66A-24C0E6FFD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2" y="1846371"/>
            <a:ext cx="12048829" cy="3165257"/>
            <a:chOff x="143163" y="5763486"/>
            <a:chExt cx="12048829" cy="739555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45065" y="5763486"/>
              <a:ext cx="11546927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5FB1B595-4E0E-4913-822E-EB9B40163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434108" y="5763486"/>
              <a:ext cx="1" cy="739555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Rectangle 45">
            <a:extLst>
              <a:ext uri="{FF2B5EF4-FFF2-40B4-BE49-F238E27FC236}">
                <a16:creationId xmlns:a16="http://schemas.microsoft.com/office/drawing/2014/main" id="{3C48EA58-53D6-4E4A-9BDB-087D346178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0752" y="389517"/>
            <a:ext cx="6686629" cy="60586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55ABCD9-81F9-D84F-AEA7-E42854084F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5964" y="968432"/>
            <a:ext cx="5597236" cy="49211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Protocollo delle misure per il contrasto ed il contenimento della diffusione del Covid-19</a:t>
            </a:r>
            <a:br>
              <a:rPr lang="en-US" sz="4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7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A2EC8F8-D945-2A41-B535-28CCE589F0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26275" y="2366751"/>
            <a:ext cx="3618381" cy="212449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8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Gestione delle operazioni di pulizia e disinfezione dei locali scolastici a.s.2021/2022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C29AB895-662A-864A-BA8D-D41C81F2D22E}"/>
              </a:ext>
            </a:extLst>
          </p:cNvPr>
          <p:cNvSpPr/>
          <p:nvPr/>
        </p:nvSpPr>
        <p:spPr>
          <a:xfrm>
            <a:off x="-3618186" y="4552679"/>
            <a:ext cx="15048186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1000" i="1" dirty="0"/>
              <a:t>RSPP- Raffaella Di </a:t>
            </a:r>
            <a:r>
              <a:rPr lang="en-US" sz="1000" i="1" dirty="0" err="1"/>
              <a:t>Iorio</a:t>
            </a:r>
            <a:endParaRPr lang="en-US" sz="1000" i="1" dirty="0"/>
          </a:p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1000" i="1" dirty="0"/>
              <a:t>ASPP – </a:t>
            </a:r>
            <a:r>
              <a:rPr lang="en-US" sz="1000" i="1" dirty="0" err="1"/>
              <a:t>Brunella</a:t>
            </a:r>
            <a:r>
              <a:rPr lang="en-US" sz="1000" i="1" dirty="0"/>
              <a:t> </a:t>
            </a:r>
            <a:r>
              <a:rPr lang="en-US" sz="1000" i="1" dirty="0" err="1"/>
              <a:t>Piemontese</a:t>
            </a:r>
            <a:endParaRPr lang="en-US" sz="1000" i="1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8B07F69-0072-B649-A989-D73D799F7D46}"/>
              </a:ext>
            </a:extLst>
          </p:cNvPr>
          <p:cNvSpPr txBox="1"/>
          <p:nvPr/>
        </p:nvSpPr>
        <p:spPr>
          <a:xfrm>
            <a:off x="-1283498" y="6148280"/>
            <a:ext cx="29877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100" dirty="0"/>
              <a:t>6 settembre 2021</a:t>
            </a:r>
          </a:p>
        </p:txBody>
      </p:sp>
    </p:spTree>
    <p:extLst>
      <p:ext uri="{BB962C8B-B14F-4D97-AF65-F5344CB8AC3E}">
        <p14:creationId xmlns:p14="http://schemas.microsoft.com/office/powerpoint/2010/main" val="243963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8F3669E7-E5FE-D34B-AADE-7C2D47665F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533" y="0"/>
            <a:ext cx="97049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577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985F28D-D19A-F74A-9194-5611A34E0F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533" y="0"/>
            <a:ext cx="97049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475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Immagine 21" descr="Immagine che contiene tavolo&#10;&#10;Descrizione generata automaticamente">
            <a:extLst>
              <a:ext uri="{FF2B5EF4-FFF2-40B4-BE49-F238E27FC236}">
                <a16:creationId xmlns:a16="http://schemas.microsoft.com/office/drawing/2014/main" id="{A1CEA3D1-E938-EF48-A242-2273F2E12F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9688" y="111667"/>
            <a:ext cx="4632395" cy="654390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779813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1221F4BE-F47E-AE4F-A421-0DAC069C4D60}"/>
              </a:ext>
            </a:extLst>
          </p:cNvPr>
          <p:cNvSpPr/>
          <p:nvPr/>
        </p:nvSpPr>
        <p:spPr>
          <a:xfrm>
            <a:off x="262757" y="2070538"/>
            <a:ext cx="4036405" cy="183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">
              <a:lnSpc>
                <a:spcPct val="90000"/>
              </a:lnSpc>
              <a:buClr>
                <a:schemeClr val="dk1"/>
              </a:buClr>
              <a:buSzPts val="2000"/>
            </a:pPr>
            <a:r>
              <a:rPr lang="en-US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La </a:t>
            </a:r>
            <a:r>
              <a:rPr lang="en-US" b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pulizia</a:t>
            </a:r>
            <a:r>
              <a:rPr lang="en-US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dei</a:t>
            </a:r>
            <a:r>
              <a:rPr lang="en-US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servizi</a:t>
            </a:r>
            <a:r>
              <a:rPr lang="en-US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igienici</a:t>
            </a:r>
            <a:r>
              <a:rPr lang="en-US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viene</a:t>
            </a:r>
            <a:r>
              <a:rPr lang="en-US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eseguita</a:t>
            </a:r>
            <a:r>
              <a:rPr lang="en-US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con </a:t>
            </a:r>
            <a:r>
              <a:rPr lang="en-US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cura</a:t>
            </a:r>
            <a:r>
              <a:rPr lang="en-US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: </a:t>
            </a:r>
          </a:p>
          <a:p>
            <a:pPr marL="57150">
              <a:lnSpc>
                <a:spcPct val="90000"/>
              </a:lnSpc>
              <a:buClr>
                <a:schemeClr val="dk1"/>
              </a:buClr>
              <a:buSzPts val="2000"/>
            </a:pPr>
            <a:endParaRPr lang="en-US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marL="57150">
              <a:lnSpc>
                <a:spcPct val="90000"/>
              </a:lnSpc>
              <a:buClr>
                <a:schemeClr val="dk1"/>
              </a:buClr>
              <a:buSzPts val="2000"/>
            </a:pPr>
            <a:r>
              <a:rPr lang="en-US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essi</a:t>
            </a:r>
            <a:r>
              <a:rPr lang="en-US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sono</a:t>
            </a:r>
            <a:r>
              <a:rPr lang="en-US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igienizzati</a:t>
            </a:r>
            <a:r>
              <a:rPr lang="en-US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(</a:t>
            </a:r>
            <a:r>
              <a:rPr lang="en-US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wc</a:t>
            </a:r>
            <a:r>
              <a:rPr lang="en-US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, </a:t>
            </a:r>
            <a:r>
              <a:rPr lang="en-US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comando</a:t>
            </a:r>
            <a:r>
              <a:rPr lang="en-US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di </a:t>
            </a:r>
            <a:r>
              <a:rPr lang="en-US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scarico</a:t>
            </a:r>
            <a:r>
              <a:rPr lang="en-US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acque</a:t>
            </a:r>
            <a:r>
              <a:rPr lang="en-US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e </a:t>
            </a:r>
            <a:r>
              <a:rPr lang="en-US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lavabi</a:t>
            </a:r>
            <a:r>
              <a:rPr lang="en-US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) </a:t>
            </a:r>
          </a:p>
          <a:p>
            <a:pPr marL="57150">
              <a:lnSpc>
                <a:spcPct val="90000"/>
              </a:lnSpc>
              <a:buClr>
                <a:schemeClr val="dk1"/>
              </a:buClr>
              <a:buSzPts val="2000"/>
            </a:pPr>
            <a:endParaRPr lang="en-US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marL="57150">
              <a:lnSpc>
                <a:spcPct val="90000"/>
              </a:lnSpc>
              <a:buClr>
                <a:schemeClr val="dk1"/>
              </a:buClr>
              <a:buSzPts val="2000"/>
            </a:pPr>
            <a:r>
              <a:rPr lang="en-US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DUE VOLTE AL GIORNO.</a:t>
            </a:r>
            <a:endParaRPr lang="en-US" dirty="0"/>
          </a:p>
        </p:txBody>
      </p:sp>
      <p:pic>
        <p:nvPicPr>
          <p:cNvPr id="4" name="Immagine 3" descr="Immagine che contiene tavolo&#10;&#10;Descrizione generata automaticamente">
            <a:extLst>
              <a:ext uri="{FF2B5EF4-FFF2-40B4-BE49-F238E27FC236}">
                <a16:creationId xmlns:a16="http://schemas.microsoft.com/office/drawing/2014/main" id="{F82C4A07-056F-E64A-88C7-DD1B976E9A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162" y="88900"/>
            <a:ext cx="4788910" cy="676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412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2817B0E-A192-E24F-9A29-7839C126BD97}"/>
              </a:ext>
            </a:extLst>
          </p:cNvPr>
          <p:cNvSpPr/>
          <p:nvPr/>
        </p:nvSpPr>
        <p:spPr>
          <a:xfrm>
            <a:off x="436880" y="0"/>
            <a:ext cx="4344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Arial,Bold"/>
              </a:rPr>
              <a:t>Frequenza della pulizia e disinfezione</a:t>
            </a:r>
            <a:r>
              <a:rPr lang="it-IT" sz="1200" dirty="0">
                <a:solidFill>
                  <a:srgbClr val="000000"/>
                </a:solidFill>
                <a:latin typeface="Arial,Bold"/>
              </a:rPr>
              <a:t> </a:t>
            </a:r>
            <a:endParaRPr lang="it-IT" dirty="0"/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FD5EE9D9-DAEA-4946-9F9B-58A864D2A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148452"/>
              </p:ext>
            </p:extLst>
          </p:nvPr>
        </p:nvGraphicFramePr>
        <p:xfrm>
          <a:off x="436880" y="369332"/>
          <a:ext cx="11318240" cy="6436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02080">
                  <a:extLst>
                    <a:ext uri="{9D8B030D-6E8A-4147-A177-3AD203B41FA5}">
                      <a16:colId xmlns:a16="http://schemas.microsoft.com/office/drawing/2014/main" val="369638763"/>
                    </a:ext>
                  </a:extLst>
                </a:gridCol>
                <a:gridCol w="3870960">
                  <a:extLst>
                    <a:ext uri="{9D8B030D-6E8A-4147-A177-3AD203B41FA5}">
                      <a16:colId xmlns:a16="http://schemas.microsoft.com/office/drawing/2014/main" val="378164387"/>
                    </a:ext>
                  </a:extLst>
                </a:gridCol>
                <a:gridCol w="6045200">
                  <a:extLst>
                    <a:ext uri="{9D8B030D-6E8A-4147-A177-3AD203B41FA5}">
                      <a16:colId xmlns:a16="http://schemas.microsoft.com/office/drawing/2014/main" val="14059652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LOCALE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PULIZIA E DISINFEZIONE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FREQUENZA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021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Aule didattiche e laboratori 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Vuotatura dei cestini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Quotidiana, al termine delle attività didattiche o prima che entri un gruppo diverso di persone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950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Pavimenti  - Scopatura, Detersione e Disinfezione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Quotidiana, al termine delle attività didattiche o prima che entri un gruppo diverso di persone</a:t>
                      </a:r>
                      <a:endParaRPr lang="it-IT" sz="1400" b="1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772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Banchi, cattedre, sedie, armadi, lavagne e altri arredi presenti 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Quotidiana, al termine delle attività didattiche o prima che entri un gruppo diverso di persone</a:t>
                      </a:r>
                    </a:p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In ogni aula è presente un dispenser con gel disinfettante per le mani e materiale di pulizia (carta e detersivo igienizzante) con cui il docente può trattare, anche nel corso della giornata lavorativa, la postazione e gli oggetti di uso.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8589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PC, LIM, attrezzature presenti 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Quotidiana, al termine delle attività didattiche o prima che entri un gruppo diverso di persone</a:t>
                      </a:r>
                    </a:p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In ogni aula è presente un dispenser con gel disinfettante per le mani e materiale di pulizia (carta e detersivo igienizzante) con cui il docente può trattare, anche nel corso della giornata lavorativa, la postazione e gli oggetti di uso.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657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dispositivi ed attrezzature specifiche di ogni laboratorio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Quotidiana da parte degli studenti e docenti che igienizzano le mani al momento dell’accesso, e puliscono le superfici toccate con lo spruzzino disinfettante prima della fine di ciascuna ora.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974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Interruttori elettrici, maniglie, o comunque tutti i punti che vengono maggiormente toccati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Quotidiana, due volte al giorno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710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Caloriferi, tapparelle avvolgibili, tende a lamelle orizzontali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Mensile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175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Vetri e infissi interni e esterni delle finestre e davanzali delle aule 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Quadrimestrale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32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5034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2817B0E-A192-E24F-9A29-7839C126BD97}"/>
              </a:ext>
            </a:extLst>
          </p:cNvPr>
          <p:cNvSpPr/>
          <p:nvPr/>
        </p:nvSpPr>
        <p:spPr>
          <a:xfrm>
            <a:off x="436880" y="0"/>
            <a:ext cx="4344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Arial,Bold"/>
              </a:rPr>
              <a:t>Frequenza della pulizia e disinfezione</a:t>
            </a:r>
            <a:r>
              <a:rPr lang="it-IT" sz="1200" dirty="0">
                <a:solidFill>
                  <a:srgbClr val="000000"/>
                </a:solidFill>
                <a:latin typeface="Arial,Bold"/>
              </a:rPr>
              <a:t> </a:t>
            </a:r>
            <a:endParaRPr lang="it-IT" dirty="0"/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FD5EE9D9-DAEA-4946-9F9B-58A864D2A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362318"/>
              </p:ext>
            </p:extLst>
          </p:nvPr>
        </p:nvGraphicFramePr>
        <p:xfrm>
          <a:off x="436880" y="942340"/>
          <a:ext cx="11318240" cy="5491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78560">
                  <a:extLst>
                    <a:ext uri="{9D8B030D-6E8A-4147-A177-3AD203B41FA5}">
                      <a16:colId xmlns:a16="http://schemas.microsoft.com/office/drawing/2014/main" val="369638763"/>
                    </a:ext>
                  </a:extLst>
                </a:gridCol>
                <a:gridCol w="4094480">
                  <a:extLst>
                    <a:ext uri="{9D8B030D-6E8A-4147-A177-3AD203B41FA5}">
                      <a16:colId xmlns:a16="http://schemas.microsoft.com/office/drawing/2014/main" val="378164387"/>
                    </a:ext>
                  </a:extLst>
                </a:gridCol>
                <a:gridCol w="6045200">
                  <a:extLst>
                    <a:ext uri="{9D8B030D-6E8A-4147-A177-3AD203B41FA5}">
                      <a16:colId xmlns:a16="http://schemas.microsoft.com/office/drawing/2014/main" val="14059652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LOCALE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PULIZIA E DISINFEZIONE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FREQUENZA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021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Uffici 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Vuotatura dei cestini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Quotidiana, al termine dell’attività lavorativa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887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Pavimenti - Scopatura, Detersione e Disinfezione</a:t>
                      </a:r>
                    </a:p>
                    <a:p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Quotidiana, al termine delle attività didattiche o prima che entri un gruppo diverso di persone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772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Scrivanie, sedie, armadi, scaffali, appendiabiti e altri arredi presenti 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Quotidiana, al termine delle attività lavorative </a:t>
                      </a:r>
                    </a:p>
                    <a:p>
                      <a:pPr rtl="0"/>
                      <a:b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ogni aula è presente un dispenser con gel disinfettante per le mani e materiale di pulizia (carta e detersivo igienizzante) con cui il docente può trattare, anche nel corso della giornata lavorativa, la postazione e gli oggetti di uso.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8589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Telefoni, PC e attrezzature 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ogni ufficio è presente più di un dispenser con gel disinfettante per le mani e materiale di pulizia (carta e detersivo igienizzante) con cui il lavoratore può trattare, anche nel corso della giornata lavorativa, la postazione e gli oggetti di uso.</a:t>
                      </a:r>
                    </a:p>
                    <a:p>
                      <a:pPr rtl="0"/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 utilizzati in maniera promiscua, effettuare la pulizia e disinfezione dopo ogni utilizzo.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657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Interruttori elettrici, maniglie, o comunque tutti i punti che vengono maggiormente toccati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Quotidiana, due volte al giorno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710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Caloriferi, tapparelle avvolgibili, tende a lamelle orizzontali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Mensile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175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Vetri e infissi interni e esterni delle finestre e davanzali delle aule 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Quadrimestrale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32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7551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2817B0E-A192-E24F-9A29-7839C126BD97}"/>
              </a:ext>
            </a:extLst>
          </p:cNvPr>
          <p:cNvSpPr/>
          <p:nvPr/>
        </p:nvSpPr>
        <p:spPr>
          <a:xfrm>
            <a:off x="436880" y="0"/>
            <a:ext cx="4344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Arial,Bold"/>
              </a:rPr>
              <a:t>Frequenza della pulizia e disinfezione</a:t>
            </a:r>
            <a:r>
              <a:rPr lang="it-IT" sz="1200" dirty="0">
                <a:solidFill>
                  <a:srgbClr val="000000"/>
                </a:solidFill>
                <a:latin typeface="Arial,Bold"/>
              </a:rPr>
              <a:t> </a:t>
            </a:r>
            <a:endParaRPr lang="it-IT" dirty="0"/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FD5EE9D9-DAEA-4946-9F9B-58A864D2A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156667"/>
              </p:ext>
            </p:extLst>
          </p:nvPr>
        </p:nvGraphicFramePr>
        <p:xfrm>
          <a:off x="436880" y="942340"/>
          <a:ext cx="11318240" cy="5064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78560">
                  <a:extLst>
                    <a:ext uri="{9D8B030D-6E8A-4147-A177-3AD203B41FA5}">
                      <a16:colId xmlns:a16="http://schemas.microsoft.com/office/drawing/2014/main" val="369638763"/>
                    </a:ext>
                  </a:extLst>
                </a:gridCol>
                <a:gridCol w="4094480">
                  <a:extLst>
                    <a:ext uri="{9D8B030D-6E8A-4147-A177-3AD203B41FA5}">
                      <a16:colId xmlns:a16="http://schemas.microsoft.com/office/drawing/2014/main" val="378164387"/>
                    </a:ext>
                  </a:extLst>
                </a:gridCol>
                <a:gridCol w="6045200">
                  <a:extLst>
                    <a:ext uri="{9D8B030D-6E8A-4147-A177-3AD203B41FA5}">
                      <a16:colId xmlns:a16="http://schemas.microsoft.com/office/drawing/2014/main" val="14059652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LOCALE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PULIZIA E DISINFEZIONE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FREQUENZA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021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Palestra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Vuotatura dei cestini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Quotidiana, al termine delle attività didattiche o prima che entri un gruppo diverso di persone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714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Pavimenti  - Scopatura, Detersione e Disinfezione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Quotidiana, al termine delle attività didattiche o prima che entri un gruppo diverso di persone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772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Attrezzature della palestra </a:t>
                      </a:r>
                    </a:p>
                    <a:p>
                      <a:pPr rtl="0"/>
                      <a:b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*attività svolta dai docenti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Quotidiana, al termine delle attività didattiche o prima che entri un gruppo diverso di studenti</a:t>
                      </a:r>
                    </a:p>
                    <a:p>
                      <a:pPr rtl="0"/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palestra sono presenti dispenser con gel disinfettante per le mani e materiale di pulizia (carta e detersivo igienizzante) con cui il docente può trattare, anche nel corso della giornata lavorativa, la postazione e gli oggetti di uso.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8589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Panche degli spogliatoi </a:t>
                      </a:r>
                    </a:p>
                    <a:p>
                      <a:pPr rtl="0"/>
                      <a:b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*Possono accedere 8 alunni per volta e solo per il cambio delle scarpe; segnare i posti utilizzabili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Dopo l’utilizzo da parte di un gruppo della classe e prima che acceda l’altro gruppo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657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Interruttori elettrici, maniglie, o comunque tutti i punti che vengono maggiormente toccati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Quotidiana, due volte al giorno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710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Caloriferi, tapparelle avvolgibili, tende a lamelle orizzontali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Mensile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175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Vetri e infissi interni e esterni delle finestre e davanzali delle aule 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Quadrimestrale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32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8828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2817B0E-A192-E24F-9A29-7839C126BD97}"/>
              </a:ext>
            </a:extLst>
          </p:cNvPr>
          <p:cNvSpPr/>
          <p:nvPr/>
        </p:nvSpPr>
        <p:spPr>
          <a:xfrm>
            <a:off x="548640" y="558800"/>
            <a:ext cx="4344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Arial,Bold"/>
              </a:rPr>
              <a:t>Frequenza della pulizia e disinfezione</a:t>
            </a:r>
            <a:r>
              <a:rPr lang="it-IT" sz="1200" dirty="0">
                <a:solidFill>
                  <a:srgbClr val="000000"/>
                </a:solidFill>
                <a:latin typeface="Arial,Bold"/>
              </a:rPr>
              <a:t> </a:t>
            </a:r>
            <a:endParaRPr lang="it-IT" dirty="0"/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FD5EE9D9-DAEA-4946-9F9B-58A864D2A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583487"/>
              </p:ext>
            </p:extLst>
          </p:nvPr>
        </p:nvGraphicFramePr>
        <p:xfrm>
          <a:off x="548640" y="1948180"/>
          <a:ext cx="11318240" cy="333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78560">
                  <a:extLst>
                    <a:ext uri="{9D8B030D-6E8A-4147-A177-3AD203B41FA5}">
                      <a16:colId xmlns:a16="http://schemas.microsoft.com/office/drawing/2014/main" val="369638763"/>
                    </a:ext>
                  </a:extLst>
                </a:gridCol>
                <a:gridCol w="4094480">
                  <a:extLst>
                    <a:ext uri="{9D8B030D-6E8A-4147-A177-3AD203B41FA5}">
                      <a16:colId xmlns:a16="http://schemas.microsoft.com/office/drawing/2014/main" val="378164387"/>
                    </a:ext>
                  </a:extLst>
                </a:gridCol>
                <a:gridCol w="6045200">
                  <a:extLst>
                    <a:ext uri="{9D8B030D-6E8A-4147-A177-3AD203B41FA5}">
                      <a16:colId xmlns:a16="http://schemas.microsoft.com/office/drawing/2014/main" val="14059652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LOCALE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PULIZIA E DISINFEZIONE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FREQUENZA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021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Servizi igienici</a:t>
                      </a:r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Vuotatura dei cestini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Quotidiana, due volte al giorno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158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Pavimenti  - Scopatura, Detersione e Disinfezione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Quotidiana, due volte al giorno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772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Tazze WC, contenitore degli scopini WC e zone adiacenti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Quotidiana, due volte al giorno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8589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Interruttori elettrici, maniglie, o comunque tutti i punti che vengono maggiormente toccati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Quotidiana</a:t>
                      </a:r>
                      <a:r>
                        <a:rPr lang="it-IT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due volte al giorno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710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Caloriferi, tapparelle avvolgibili, tende a lamelle orizzontali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Mensile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175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Vetri e infissi interni e esterni delle finestre e davanzali delle aule 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Quadrimestrale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32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1162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2817B0E-A192-E24F-9A29-7839C126BD97}"/>
              </a:ext>
            </a:extLst>
          </p:cNvPr>
          <p:cNvSpPr/>
          <p:nvPr/>
        </p:nvSpPr>
        <p:spPr>
          <a:xfrm>
            <a:off x="548640" y="558800"/>
            <a:ext cx="4344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Arial,Bold"/>
              </a:rPr>
              <a:t>Frequenza della pulizia e disinfezione</a:t>
            </a:r>
            <a:r>
              <a:rPr lang="it-IT" sz="1200" dirty="0">
                <a:solidFill>
                  <a:srgbClr val="000000"/>
                </a:solidFill>
                <a:latin typeface="Arial,Bold"/>
              </a:rPr>
              <a:t> </a:t>
            </a:r>
            <a:endParaRPr lang="it-IT" dirty="0"/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FD5EE9D9-DAEA-4946-9F9B-58A864D2A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427742"/>
              </p:ext>
            </p:extLst>
          </p:nvPr>
        </p:nvGraphicFramePr>
        <p:xfrm>
          <a:off x="548640" y="1948180"/>
          <a:ext cx="11318240" cy="3556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369638763"/>
                    </a:ext>
                  </a:extLst>
                </a:gridCol>
                <a:gridCol w="3901440">
                  <a:extLst>
                    <a:ext uri="{9D8B030D-6E8A-4147-A177-3AD203B41FA5}">
                      <a16:colId xmlns:a16="http://schemas.microsoft.com/office/drawing/2014/main" val="378164387"/>
                    </a:ext>
                  </a:extLst>
                </a:gridCol>
                <a:gridCol w="6045200">
                  <a:extLst>
                    <a:ext uri="{9D8B030D-6E8A-4147-A177-3AD203B41FA5}">
                      <a16:colId xmlns:a16="http://schemas.microsoft.com/office/drawing/2014/main" val="14059652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LOCALE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PULIZIA E DISINFEZIONE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FREQUENZA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021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Corridoi e atri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Vuotatura dei cestini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Quotidiana, al termine delle attività didattiche o prima che entri un gruppo diverso di persone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8293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Pavimenti  - Scopatura, Detersione e Disinfezione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Quotidiana, al termine delle attività didattiche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772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Corrimani e ringhiere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Quotidiana, due volte al giorno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8589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Scrivanie postazioni collaboratori scolastici 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Quotidiana, al termine delle attività didattiche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3427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Interruttori elettrici, maniglie, o comunque tutti i punti che vengono maggiormente toccati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Quotidiana, due volte al giorno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710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Caloriferi, tapparelle avvolgibili, tende a lamelle orizzontali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Mensile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175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Vetri e infissi interni e esterni delle finestre e davanzali delle aule 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Quadrimestrale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32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4361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2817B0E-A192-E24F-9A29-7839C126BD97}"/>
              </a:ext>
            </a:extLst>
          </p:cNvPr>
          <p:cNvSpPr/>
          <p:nvPr/>
        </p:nvSpPr>
        <p:spPr>
          <a:xfrm>
            <a:off x="548640" y="558800"/>
            <a:ext cx="4344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Arial,Bold"/>
              </a:rPr>
              <a:t>Frequenza della pulizia e disinfezione</a:t>
            </a:r>
            <a:r>
              <a:rPr lang="it-IT" sz="1200" dirty="0">
                <a:solidFill>
                  <a:srgbClr val="000000"/>
                </a:solidFill>
                <a:latin typeface="Arial,Bold"/>
              </a:rPr>
              <a:t> </a:t>
            </a:r>
            <a:endParaRPr lang="it-IT" dirty="0"/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FD5EE9D9-DAEA-4946-9F9B-58A864D2A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583337"/>
              </p:ext>
            </p:extLst>
          </p:nvPr>
        </p:nvGraphicFramePr>
        <p:xfrm>
          <a:off x="548640" y="1948180"/>
          <a:ext cx="11318240" cy="2418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369638763"/>
                    </a:ext>
                  </a:extLst>
                </a:gridCol>
                <a:gridCol w="3901440">
                  <a:extLst>
                    <a:ext uri="{9D8B030D-6E8A-4147-A177-3AD203B41FA5}">
                      <a16:colId xmlns:a16="http://schemas.microsoft.com/office/drawing/2014/main" val="378164387"/>
                    </a:ext>
                  </a:extLst>
                </a:gridCol>
                <a:gridCol w="6045200">
                  <a:extLst>
                    <a:ext uri="{9D8B030D-6E8A-4147-A177-3AD203B41FA5}">
                      <a16:colId xmlns:a16="http://schemas.microsoft.com/office/drawing/2014/main" val="14059652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LOCALE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PULIZIA E DISINFEZIONE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FREQUENZA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021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Aree esterne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Vuotatura, pulizia dei cestini e dei contenitori per la carta e di raccolta rifiuti differenziati, ove possibile.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Quotidiana, al termine delle attività didattiche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772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Eliminare rifiuti, quali carta o cartoni, sacchetti, foglie, bottiglie, mozziconi sigaretta rifiuti grossolani in genere dai piazzali dai passaggi e da scale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Settimanale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8589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Pulizia dei pavimenti e gradini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Settimanale</a:t>
                      </a:r>
                      <a:endParaRPr lang="it-IT" sz="14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3427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2617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39454ABD-9B8C-704C-B696-ED93F1405CFA}"/>
              </a:ext>
            </a:extLst>
          </p:cNvPr>
          <p:cNvSpPr/>
          <p:nvPr/>
        </p:nvSpPr>
        <p:spPr>
          <a:xfrm>
            <a:off x="1043631" y="809898"/>
            <a:ext cx="9942716" cy="1554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PULIZIA, DISINFEZIONE</a:t>
            </a:r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 </a:t>
            </a:r>
            <a:r>
              <a:rPr lang="en-US"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SANIFICAZIONE</a:t>
            </a:r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78F8DCE0-C9DB-C144-A049-C10FD594C8C1}"/>
              </a:ext>
            </a:extLst>
          </p:cNvPr>
          <p:cNvSpPr/>
          <p:nvPr/>
        </p:nvSpPr>
        <p:spPr>
          <a:xfrm>
            <a:off x="1045028" y="3017522"/>
            <a:ext cx="9941319" cy="31246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/>
              <a:t>Spesso i termini </a:t>
            </a:r>
            <a:r>
              <a:rPr lang="en-US" sz="1700" b="1"/>
              <a:t>pulizia, disinfezione</a:t>
            </a:r>
            <a:r>
              <a:rPr lang="en-US" sz="1700"/>
              <a:t> e </a:t>
            </a:r>
            <a:r>
              <a:rPr lang="en-US" sz="1700" b="1"/>
              <a:t>sanificazione</a:t>
            </a:r>
            <a:r>
              <a:rPr lang="en-US" sz="1700"/>
              <a:t> vengono utilizzati come sinonimi, ma si intendono nella realtà complessi procedimenti e operazioni molto diversi, realizzati con metodologie e prodotti differenziati che si pongono obiettivi diversi.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/>
              <a:t>La </a:t>
            </a:r>
            <a:r>
              <a:rPr lang="en-US" sz="1700" b="1"/>
              <a:t>pulizia</a:t>
            </a:r>
            <a:r>
              <a:rPr lang="en-US" sz="1700"/>
              <a:t> delle superfici e degli ambienti è </a:t>
            </a:r>
            <a:r>
              <a:rPr lang="en-US" sz="1700" b="1"/>
              <a:t>l’azione preliminare </a:t>
            </a:r>
            <a:r>
              <a:rPr lang="en-US" sz="1700"/>
              <a:t>da effettuare e indispensabile per una eventuale </a:t>
            </a:r>
            <a:r>
              <a:rPr lang="en-US" sz="1700" b="1"/>
              <a:t>successiva</a:t>
            </a:r>
            <a:r>
              <a:rPr lang="en-US" sz="1700"/>
              <a:t> </a:t>
            </a:r>
            <a:r>
              <a:rPr lang="en-US" sz="1700" b="1"/>
              <a:t>disinfezione</a:t>
            </a:r>
            <a:r>
              <a:rPr lang="en-US" sz="170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/>
              <a:t>La disinfezione non risulta efficace se attuata su superfici non precedentemente pulite. 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tangolo 1">
            <a:extLst>
              <a:ext uri="{FF2B5EF4-FFF2-40B4-BE49-F238E27FC236}">
                <a16:creationId xmlns:a16="http://schemas.microsoft.com/office/drawing/2014/main" id="{9936E5E3-5D81-9847-8E0B-FC4FE98C67AA}"/>
              </a:ext>
            </a:extLst>
          </p:cNvPr>
          <p:cNvSpPr/>
          <p:nvPr/>
        </p:nvSpPr>
        <p:spPr>
          <a:xfrm>
            <a:off x="887506" y="2966133"/>
            <a:ext cx="100046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spcAft>
                <a:spcPts val="600"/>
              </a:spcAft>
            </a:pPr>
            <a:br>
              <a:rPr lang="it-IT">
                <a:effectLst/>
              </a:rPr>
            </a:br>
            <a:br>
              <a:rPr lang="it-IT">
                <a:effectLst/>
              </a:rPr>
            </a:br>
            <a:endParaRPr lang="it-IT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225564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8DCC9B63-C2F9-8447-9A54-CA0D2152A171}"/>
              </a:ext>
            </a:extLst>
          </p:cNvPr>
          <p:cNvSpPr/>
          <p:nvPr/>
        </p:nvSpPr>
        <p:spPr>
          <a:xfrm>
            <a:off x="1347313" y="0"/>
            <a:ext cx="9849751" cy="134967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ATTREZZATURE PER LA PULIZIA </a:t>
            </a:r>
            <a:endParaRPr lang="en-US" sz="5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D6D7D84D-3403-FF43-932D-A00042CFCC9F}"/>
              </a:ext>
            </a:extLst>
          </p:cNvPr>
          <p:cNvSpPr/>
          <p:nvPr/>
        </p:nvSpPr>
        <p:spPr>
          <a:xfrm>
            <a:off x="1106599" y="2072516"/>
            <a:ext cx="9849751" cy="30321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Per la </a:t>
            </a:r>
            <a:r>
              <a:rPr lang="en-US" sz="2000" dirty="0" err="1"/>
              <a:t>pulizia</a:t>
            </a:r>
            <a:r>
              <a:rPr lang="en-US" sz="2000" dirty="0"/>
              <a:t> </a:t>
            </a:r>
            <a:r>
              <a:rPr lang="en-US" sz="2000" dirty="0" err="1"/>
              <a:t>degli</a:t>
            </a:r>
            <a:r>
              <a:rPr lang="en-US" sz="2000" dirty="0"/>
              <a:t> </a:t>
            </a:r>
            <a:r>
              <a:rPr lang="en-US" sz="2000" dirty="0" err="1"/>
              <a:t>ambienti</a:t>
            </a:r>
            <a:r>
              <a:rPr lang="en-US" sz="2000" dirty="0"/>
              <a:t> </a:t>
            </a:r>
            <a:r>
              <a:rPr lang="en-US" sz="2000" dirty="0" err="1"/>
              <a:t>si</a:t>
            </a:r>
            <a:r>
              <a:rPr lang="en-US" sz="2000" dirty="0"/>
              <a:t> </a:t>
            </a:r>
            <a:r>
              <a:rPr lang="en-US" sz="2000" dirty="0" err="1"/>
              <a:t>ritengono</a:t>
            </a:r>
            <a:r>
              <a:rPr lang="en-US" sz="2000" dirty="0"/>
              <a:t> </a:t>
            </a:r>
            <a:r>
              <a:rPr lang="en-US" sz="2000" dirty="0" err="1"/>
              <a:t>indispensabili</a:t>
            </a:r>
            <a:r>
              <a:rPr lang="en-US" sz="2000" dirty="0"/>
              <a:t> le </a:t>
            </a:r>
            <a:r>
              <a:rPr lang="en-US" sz="2000" dirty="0" err="1"/>
              <a:t>seguenti</a:t>
            </a:r>
            <a:r>
              <a:rPr lang="en-US" sz="2000" dirty="0"/>
              <a:t> </a:t>
            </a:r>
            <a:r>
              <a:rPr lang="en-US" sz="2000" dirty="0" err="1"/>
              <a:t>attrezzature</a:t>
            </a:r>
            <a:r>
              <a:rPr lang="en-US" sz="2000" dirty="0"/>
              <a:t>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b="0" i="0" u="none" strike="noStrike" dirty="0">
              <a:effectLst/>
            </a:endParaRP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Panni-</a:t>
            </a:r>
            <a:r>
              <a:rPr lang="en-US" sz="2000" dirty="0" err="1"/>
              <a:t>spugna</a:t>
            </a:r>
            <a:r>
              <a:rPr lang="en-US" sz="2000" dirty="0"/>
              <a:t> </a:t>
            </a:r>
            <a:r>
              <a:rPr lang="en-US" sz="2000" dirty="0" err="1"/>
              <a:t>differenziati</a:t>
            </a:r>
            <a:r>
              <a:rPr lang="en-US" sz="2000" dirty="0"/>
              <a:t> per </a:t>
            </a:r>
            <a:r>
              <a:rPr lang="en-US" sz="2000" dirty="0" err="1"/>
              <a:t>codice</a:t>
            </a:r>
            <a:r>
              <a:rPr lang="en-US" sz="2000" dirty="0"/>
              <a:t> </a:t>
            </a:r>
            <a:r>
              <a:rPr lang="en-US" sz="2000" dirty="0" err="1"/>
              <a:t>colore</a:t>
            </a:r>
            <a:r>
              <a:rPr lang="en-US" sz="2000" dirty="0"/>
              <a:t> e </a:t>
            </a:r>
            <a:r>
              <a:rPr lang="en-US" sz="2000" dirty="0" err="1"/>
              <a:t>teli</a:t>
            </a:r>
            <a:r>
              <a:rPr lang="en-US" sz="2000" dirty="0"/>
              <a:t> </a:t>
            </a:r>
            <a:r>
              <a:rPr lang="en-US" sz="2000" dirty="0" err="1"/>
              <a:t>monouso</a:t>
            </a:r>
            <a:r>
              <a:rPr lang="en-US" sz="2000" dirty="0"/>
              <a:t> per la </a:t>
            </a:r>
            <a:r>
              <a:rPr lang="en-US" sz="2000" dirty="0" err="1"/>
              <a:t>spolveratura</a:t>
            </a:r>
            <a:r>
              <a:rPr lang="en-US" sz="2000" dirty="0"/>
              <a:t>, carta </a:t>
            </a:r>
            <a:r>
              <a:rPr lang="en-US" sz="2000" dirty="0" err="1"/>
              <a:t>monouso</a:t>
            </a:r>
            <a:r>
              <a:rPr lang="en-US" sz="2000" dirty="0"/>
              <a:t>; 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Scope;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Asta</a:t>
            </a:r>
            <a:r>
              <a:rPr lang="en-US" sz="2000" dirty="0"/>
              <a:t> </a:t>
            </a:r>
            <a:r>
              <a:rPr lang="en-US" sz="2000" dirty="0" err="1"/>
              <a:t>pulivetro</a:t>
            </a:r>
            <a:r>
              <a:rPr lang="en-US" sz="2000" dirty="0"/>
              <a:t>, </a:t>
            </a:r>
            <a:r>
              <a:rPr lang="en-US" sz="2000" dirty="0" err="1"/>
              <a:t>vello</a:t>
            </a:r>
            <a:r>
              <a:rPr lang="en-US" sz="2000" dirty="0"/>
              <a:t> </a:t>
            </a:r>
            <a:r>
              <a:rPr lang="en-US" sz="2000" dirty="0" err="1"/>
              <a:t>lavavetro</a:t>
            </a:r>
            <a:r>
              <a:rPr lang="en-US" sz="2000" dirty="0"/>
              <a:t>;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Carrellino</a:t>
            </a:r>
            <a:r>
              <a:rPr lang="en-US" sz="2000" dirty="0"/>
              <a:t> con </a:t>
            </a:r>
            <a:r>
              <a:rPr lang="en-US" sz="2000" dirty="0" err="1"/>
              <a:t>sistema</a:t>
            </a:r>
            <a:r>
              <a:rPr lang="en-US" sz="2000" dirty="0"/>
              <a:t> a </a:t>
            </a:r>
            <a:r>
              <a:rPr lang="en-US" sz="2000" dirty="0" err="1"/>
              <a:t>strizzatura</a:t>
            </a:r>
            <a:r>
              <a:rPr lang="en-US" sz="2000" dirty="0"/>
              <a:t> (</a:t>
            </a:r>
            <a:r>
              <a:rPr lang="en-US" sz="2000" dirty="0" err="1"/>
              <a:t>secchio</a:t>
            </a:r>
            <a:r>
              <a:rPr lang="en-US" sz="2000" dirty="0"/>
              <a:t> e </a:t>
            </a:r>
            <a:r>
              <a:rPr lang="en-US" sz="2000" dirty="0" err="1"/>
              <a:t>pressa</a:t>
            </a:r>
            <a:r>
              <a:rPr lang="en-US" sz="2000" dirty="0"/>
              <a:t>);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Sistema MOP. Si </a:t>
            </a:r>
            <a:r>
              <a:rPr lang="en-US" sz="2000" dirty="0" err="1"/>
              <a:t>sottolinea</a:t>
            </a:r>
            <a:r>
              <a:rPr lang="en-US" sz="2000" dirty="0"/>
              <a:t> la </a:t>
            </a:r>
            <a:r>
              <a:rPr lang="en-US" sz="2000" dirty="0" err="1"/>
              <a:t>necessità</a:t>
            </a:r>
            <a:r>
              <a:rPr lang="en-US" sz="2000" dirty="0"/>
              <a:t> di </a:t>
            </a:r>
            <a:r>
              <a:rPr lang="en-US" sz="2000" dirty="0" err="1"/>
              <a:t>utilizzare</a:t>
            </a:r>
            <a:r>
              <a:rPr lang="en-US" sz="2000" dirty="0"/>
              <a:t> </a:t>
            </a:r>
            <a:r>
              <a:rPr lang="en-US" sz="2000" dirty="0" err="1"/>
              <a:t>più</a:t>
            </a:r>
            <a:r>
              <a:rPr lang="en-US" sz="2000" dirty="0"/>
              <a:t> </a:t>
            </a:r>
            <a:r>
              <a:rPr lang="en-US" sz="2000" dirty="0" err="1"/>
              <a:t>sistemi</a:t>
            </a:r>
            <a:r>
              <a:rPr lang="en-US" sz="2000" dirty="0"/>
              <a:t> MOP in base </a:t>
            </a:r>
            <a:r>
              <a:rPr lang="en-US" sz="2000" dirty="0" err="1"/>
              <a:t>alle</a:t>
            </a:r>
            <a:r>
              <a:rPr lang="en-US" sz="2000" dirty="0"/>
              <a:t> zone da </a:t>
            </a:r>
            <a:r>
              <a:rPr lang="en-US" sz="2000" dirty="0" err="1"/>
              <a:t>pulire</a:t>
            </a:r>
            <a:r>
              <a:rPr lang="en-US" sz="2000" dirty="0"/>
              <a:t>: </a:t>
            </a:r>
            <a:r>
              <a:rPr lang="en-US" sz="2000" dirty="0" err="1"/>
              <a:t>uno</a:t>
            </a:r>
            <a:r>
              <a:rPr lang="en-US" sz="2000" dirty="0"/>
              <a:t> per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servizi</a:t>
            </a:r>
            <a:r>
              <a:rPr lang="en-US" sz="2000" dirty="0"/>
              <a:t> </a:t>
            </a:r>
            <a:r>
              <a:rPr lang="en-US" sz="2000" dirty="0" err="1"/>
              <a:t>igienici</a:t>
            </a:r>
            <a:r>
              <a:rPr lang="en-US" sz="2000" dirty="0"/>
              <a:t>, </a:t>
            </a:r>
            <a:r>
              <a:rPr lang="en-US" sz="2000" dirty="0" err="1"/>
              <a:t>uno</a:t>
            </a:r>
            <a:r>
              <a:rPr lang="en-US" sz="2000" dirty="0"/>
              <a:t> per </a:t>
            </a:r>
            <a:r>
              <a:rPr lang="en-US" sz="2000" dirty="0" err="1"/>
              <a:t>gli</a:t>
            </a:r>
            <a:r>
              <a:rPr lang="en-US" sz="2000" dirty="0"/>
              <a:t> </a:t>
            </a:r>
            <a:r>
              <a:rPr lang="en-US" sz="2000" dirty="0" err="1"/>
              <a:t>ambienti</a:t>
            </a:r>
            <a:r>
              <a:rPr lang="en-US" sz="2000" dirty="0"/>
              <a:t> </a:t>
            </a:r>
            <a:r>
              <a:rPr lang="en-US" sz="2000" dirty="0" err="1"/>
              <a:t>didattici</a:t>
            </a:r>
            <a:r>
              <a:rPr lang="en-US" sz="2000" dirty="0"/>
              <a:t> in </a:t>
            </a:r>
            <a:r>
              <a:rPr lang="en-US" sz="2000" dirty="0" err="1"/>
              <a:t>genere</a:t>
            </a:r>
            <a:r>
              <a:rPr lang="en-US" sz="2000" dirty="0"/>
              <a:t> (</a:t>
            </a:r>
            <a:r>
              <a:rPr lang="en-US" sz="2000" dirty="0" err="1"/>
              <a:t>sezioni</a:t>
            </a:r>
            <a:r>
              <a:rPr lang="en-US" sz="2000" dirty="0"/>
              <a:t>, </a:t>
            </a:r>
            <a:r>
              <a:rPr lang="en-US" sz="2000" dirty="0" err="1"/>
              <a:t>aule</a:t>
            </a:r>
            <a:r>
              <a:rPr lang="en-US" sz="2000" dirty="0"/>
              <a:t>, </a:t>
            </a:r>
            <a:r>
              <a:rPr lang="en-US" sz="2000" dirty="0" err="1"/>
              <a:t>palestre</a:t>
            </a:r>
            <a:r>
              <a:rPr lang="en-US" sz="2000" dirty="0"/>
              <a:t>, </a:t>
            </a:r>
            <a:r>
              <a:rPr lang="en-US" sz="2000" dirty="0" err="1"/>
              <a:t>laboratori</a:t>
            </a:r>
            <a:r>
              <a:rPr lang="en-US" sz="2000" dirty="0"/>
              <a:t>, </a:t>
            </a:r>
            <a:r>
              <a:rPr lang="en-US" sz="2000" dirty="0" err="1"/>
              <a:t>ecc</a:t>
            </a:r>
            <a:r>
              <a:rPr lang="en-US" sz="2000" dirty="0"/>
              <a:t>.).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Dispositivi</a:t>
            </a:r>
            <a:r>
              <a:rPr lang="en-US" sz="2000" dirty="0"/>
              <a:t> di </a:t>
            </a:r>
            <a:r>
              <a:rPr lang="en-US" sz="2000" dirty="0" err="1"/>
              <a:t>protezione</a:t>
            </a:r>
            <a:r>
              <a:rPr lang="en-US" sz="2000" dirty="0"/>
              <a:t> </a:t>
            </a:r>
            <a:r>
              <a:rPr lang="en-US" sz="2000" dirty="0" err="1"/>
              <a:t>individuale</a:t>
            </a:r>
            <a:r>
              <a:rPr lang="en-US" sz="2000" dirty="0"/>
              <a:t> (</a:t>
            </a:r>
            <a:r>
              <a:rPr lang="en-US" sz="2000" dirty="0" err="1"/>
              <a:t>guanti</a:t>
            </a:r>
            <a:r>
              <a:rPr lang="en-US" sz="2000" dirty="0"/>
              <a:t>, </a:t>
            </a:r>
            <a:r>
              <a:rPr lang="en-US" sz="2000" dirty="0" err="1"/>
              <a:t>visiere</a:t>
            </a:r>
            <a:r>
              <a:rPr lang="en-US" sz="2000" dirty="0"/>
              <a:t>, </a:t>
            </a:r>
            <a:r>
              <a:rPr lang="en-US" sz="2000" dirty="0" err="1"/>
              <a:t>scarpe</a:t>
            </a:r>
            <a:r>
              <a:rPr lang="en-US" sz="2000" dirty="0"/>
              <a:t> </a:t>
            </a:r>
            <a:r>
              <a:rPr lang="en-US" sz="2000" dirty="0" err="1"/>
              <a:t>antiscivolo</a:t>
            </a:r>
            <a:r>
              <a:rPr lang="en-US" sz="2000" dirty="0"/>
              <a:t>);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Macchina</a:t>
            </a:r>
            <a:r>
              <a:rPr lang="en-US" sz="2000" dirty="0"/>
              <a:t> lava – </a:t>
            </a:r>
            <a:r>
              <a:rPr lang="en-US" sz="2000" dirty="0" err="1"/>
              <a:t>asciuga</a:t>
            </a:r>
            <a:r>
              <a:rPr lang="en-US" sz="2000" dirty="0"/>
              <a:t> </a:t>
            </a:r>
            <a:r>
              <a:rPr lang="en-US" sz="2000" dirty="0" err="1"/>
              <a:t>pavimenti</a:t>
            </a:r>
            <a:r>
              <a:rPr lang="en-US" sz="2000" dirty="0"/>
              <a:t>, </a:t>
            </a:r>
            <a:r>
              <a:rPr lang="en-US" sz="2000" dirty="0" err="1"/>
              <a:t>ove</a:t>
            </a:r>
            <a:r>
              <a:rPr lang="en-US" sz="2000" dirty="0"/>
              <a:t> </a:t>
            </a:r>
            <a:r>
              <a:rPr lang="en-US" sz="2000" dirty="0" err="1"/>
              <a:t>possibile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3178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CE5AE79F-B2EB-614A-ADD9-A60F732D92A1}"/>
              </a:ext>
            </a:extLst>
          </p:cNvPr>
          <p:cNvSpPr/>
          <p:nvPr/>
        </p:nvSpPr>
        <p:spPr>
          <a:xfrm>
            <a:off x="1171123" y="248083"/>
            <a:ext cx="9849751" cy="134967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MANUTENZIONE DELLE ATTREZZATURE</a:t>
            </a:r>
            <a:endParaRPr lang="en-US" sz="4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EF437103-CDFF-8341-9B5C-20D4DBD34110}"/>
              </a:ext>
            </a:extLst>
          </p:cNvPr>
          <p:cNvSpPr/>
          <p:nvPr/>
        </p:nvSpPr>
        <p:spPr>
          <a:xfrm>
            <a:off x="696036" y="1733266"/>
            <a:ext cx="10916436" cy="4550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TUTTO IL MATERIALE PER LA PULIZIA DEVE ESSERE REGOLARMENTE PULITO </a:t>
            </a:r>
            <a:r>
              <a:rPr lang="en-US" dirty="0" err="1"/>
              <a:t>dopo</a:t>
            </a:r>
            <a:r>
              <a:rPr lang="en-US" dirty="0"/>
              <a:t> </a:t>
            </a:r>
            <a:r>
              <a:rPr lang="en-US" dirty="0" err="1"/>
              <a:t>l'uso</a:t>
            </a:r>
            <a:r>
              <a:rPr lang="en-US" dirty="0"/>
              <a:t> in </a:t>
            </a:r>
            <a:r>
              <a:rPr lang="en-US" dirty="0" err="1"/>
              <a:t>quanto</a:t>
            </a:r>
            <a:r>
              <a:rPr lang="en-US" dirty="0"/>
              <a:t> </a:t>
            </a:r>
            <a:r>
              <a:rPr lang="en-US" dirty="0" err="1"/>
              <a:t>spugne</a:t>
            </a:r>
            <a:r>
              <a:rPr lang="en-US" dirty="0"/>
              <a:t>, </a:t>
            </a:r>
            <a:r>
              <a:rPr lang="en-US" dirty="0" err="1"/>
              <a:t>stracci</a:t>
            </a:r>
            <a:r>
              <a:rPr lang="en-US" dirty="0"/>
              <a:t>, </a:t>
            </a:r>
            <a:r>
              <a:rPr lang="en-US" dirty="0" err="1"/>
              <a:t>telini</a:t>
            </a:r>
            <a:r>
              <a:rPr lang="en-US" dirty="0"/>
              <a:t> </a:t>
            </a:r>
            <a:r>
              <a:rPr lang="en-US" dirty="0" err="1"/>
              <a:t>possono</a:t>
            </a:r>
            <a:r>
              <a:rPr lang="en-US" dirty="0"/>
              <a:t> </a:t>
            </a:r>
            <a:r>
              <a:rPr lang="en-US" dirty="0" err="1"/>
              <a:t>essere</a:t>
            </a:r>
            <a:r>
              <a:rPr lang="en-US" dirty="0"/>
              <a:t> </a:t>
            </a:r>
            <a:r>
              <a:rPr lang="en-US" dirty="0" err="1"/>
              <a:t>importante</a:t>
            </a:r>
            <a:r>
              <a:rPr lang="en-US" dirty="0"/>
              <a:t> </a:t>
            </a:r>
            <a:r>
              <a:rPr lang="en-US" dirty="0" err="1"/>
              <a:t>veicolo</a:t>
            </a:r>
            <a:r>
              <a:rPr lang="en-US" dirty="0"/>
              <a:t> di </a:t>
            </a:r>
            <a:r>
              <a:rPr lang="en-US" dirty="0" err="1"/>
              <a:t>contagio</a:t>
            </a:r>
            <a:r>
              <a:rPr lang="en-US" dirty="0"/>
              <a:t> di </a:t>
            </a:r>
            <a:r>
              <a:rPr lang="en-US" dirty="0" err="1"/>
              <a:t>infezioni</a:t>
            </a:r>
            <a:r>
              <a:rPr lang="en-US" dirty="0"/>
              <a:t> o </a:t>
            </a:r>
            <a:r>
              <a:rPr lang="en-US" dirty="0" err="1"/>
              <a:t>patologie</a:t>
            </a:r>
            <a:r>
              <a:rPr lang="en-US" dirty="0"/>
              <a:t>. </a:t>
            </a:r>
            <a:r>
              <a:rPr lang="en-US" b="1" dirty="0" err="1"/>
              <a:t>Alla</a:t>
            </a:r>
            <a:r>
              <a:rPr lang="en-US" b="1" dirty="0"/>
              <a:t> fine </a:t>
            </a:r>
            <a:r>
              <a:rPr lang="en-US" b="1" dirty="0" err="1"/>
              <a:t>delle</a:t>
            </a:r>
            <a:r>
              <a:rPr lang="en-US" b="1" dirty="0"/>
              <a:t> </a:t>
            </a:r>
            <a:r>
              <a:rPr lang="en-US" b="1" dirty="0" err="1"/>
              <a:t>operazioni</a:t>
            </a:r>
            <a:r>
              <a:rPr lang="en-US" b="1" dirty="0"/>
              <a:t> di </a:t>
            </a:r>
            <a:r>
              <a:rPr lang="en-US" b="1" dirty="0" err="1"/>
              <a:t>pulizia</a:t>
            </a:r>
            <a:r>
              <a:rPr lang="en-US" b="1" dirty="0"/>
              <a:t> le </a:t>
            </a:r>
            <a:r>
              <a:rPr lang="en-US" b="1" dirty="0" err="1"/>
              <a:t>frange</a:t>
            </a:r>
            <a:r>
              <a:rPr lang="en-US" b="1" dirty="0"/>
              <a:t> MOP, le </a:t>
            </a:r>
            <a:r>
              <a:rPr lang="en-US" b="1" dirty="0" err="1"/>
              <a:t>garze</a:t>
            </a:r>
            <a:r>
              <a:rPr lang="en-US" b="1" dirty="0"/>
              <a:t>, </a:t>
            </a:r>
            <a:r>
              <a:rPr lang="en-US" b="1" dirty="0" err="1"/>
              <a:t>i</a:t>
            </a:r>
            <a:r>
              <a:rPr lang="en-US" b="1" dirty="0"/>
              <a:t> panni </a:t>
            </a:r>
            <a:r>
              <a:rPr lang="en-US" b="1" dirty="0" err="1"/>
              <a:t>devono</a:t>
            </a:r>
            <a:r>
              <a:rPr lang="en-US" b="1" dirty="0"/>
              <a:t> </a:t>
            </a:r>
            <a:r>
              <a:rPr lang="en-US" b="1" dirty="0" err="1"/>
              <a:t>essere</a:t>
            </a:r>
            <a:r>
              <a:rPr lang="en-US" b="1" dirty="0"/>
              <a:t> </a:t>
            </a:r>
            <a:r>
              <a:rPr lang="en-US" b="1" dirty="0" err="1"/>
              <a:t>lavati</a:t>
            </a:r>
            <a:r>
              <a:rPr lang="en-US" b="1" dirty="0"/>
              <a:t> con </a:t>
            </a:r>
            <a:r>
              <a:rPr lang="en-US" b="1" dirty="0" err="1"/>
              <a:t>acqua</a:t>
            </a:r>
            <a:r>
              <a:rPr lang="en-US" b="1" dirty="0"/>
              <a:t> </a:t>
            </a:r>
            <a:r>
              <a:rPr lang="en-US" b="1" dirty="0" err="1"/>
              <a:t>calda</a:t>
            </a:r>
            <a:r>
              <a:rPr lang="en-US" b="1" dirty="0"/>
              <a:t> e </a:t>
            </a:r>
            <a:r>
              <a:rPr lang="en-US" b="1" dirty="0" err="1"/>
              <a:t>disinfettati</a:t>
            </a:r>
            <a:r>
              <a:rPr lang="en-US" dirty="0"/>
              <a:t>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Si </a:t>
            </a:r>
            <a:r>
              <a:rPr lang="en-US" dirty="0" err="1"/>
              <a:t>deve</a:t>
            </a:r>
            <a:r>
              <a:rPr lang="en-US" dirty="0"/>
              <a:t> </a:t>
            </a:r>
            <a:r>
              <a:rPr lang="en-US" dirty="0" err="1"/>
              <a:t>eseguire</a:t>
            </a:r>
            <a:r>
              <a:rPr lang="en-US" dirty="0"/>
              <a:t> la </a:t>
            </a:r>
            <a:r>
              <a:rPr lang="en-US" dirty="0" err="1"/>
              <a:t>pulizia</a:t>
            </a:r>
            <a:r>
              <a:rPr lang="en-US" dirty="0"/>
              <a:t> </a:t>
            </a:r>
            <a:r>
              <a:rPr lang="en-US" dirty="0" err="1"/>
              <a:t>manuale</a:t>
            </a:r>
            <a:r>
              <a:rPr lang="en-US" dirty="0"/>
              <a:t> in un </a:t>
            </a:r>
            <a:r>
              <a:rPr lang="en-US" b="1" dirty="0"/>
              <a:t>LAVANDINO ADIBITO UNICAMENTE A QUESTO SCOPO</a:t>
            </a:r>
            <a:r>
              <a:rPr lang="en-US" dirty="0"/>
              <a:t>, </a:t>
            </a:r>
            <a:r>
              <a:rPr lang="en-US" dirty="0" err="1"/>
              <a:t>seguita</a:t>
            </a:r>
            <a:r>
              <a:rPr lang="en-US" dirty="0"/>
              <a:t> da </a:t>
            </a:r>
            <a:r>
              <a:rPr lang="en-US" dirty="0" err="1"/>
              <a:t>immersione</a:t>
            </a:r>
            <a:r>
              <a:rPr lang="en-US" dirty="0"/>
              <a:t> </a:t>
            </a:r>
            <a:r>
              <a:rPr lang="en-US" b="1" dirty="0"/>
              <a:t>IN SOLUZIONE ACQUOSA DI CLORO ALLO 0,5% PER ALMENO 10 MINUTI</a:t>
            </a:r>
            <a:r>
              <a:rPr lang="en-US" dirty="0"/>
              <a:t>, </a:t>
            </a:r>
            <a:r>
              <a:rPr lang="en-US" dirty="0" err="1"/>
              <a:t>avendo</a:t>
            </a:r>
            <a:r>
              <a:rPr lang="en-US" dirty="0"/>
              <a:t> </a:t>
            </a:r>
            <a:r>
              <a:rPr lang="en-US" dirty="0" err="1"/>
              <a:t>cura</a:t>
            </a:r>
            <a:r>
              <a:rPr lang="en-US" dirty="0"/>
              <a:t> di </a:t>
            </a:r>
            <a:r>
              <a:rPr lang="en-US" dirty="0" err="1"/>
              <a:t>eseguire</a:t>
            </a:r>
            <a:r>
              <a:rPr lang="en-US" dirty="0"/>
              <a:t> </a:t>
            </a:r>
            <a:r>
              <a:rPr lang="en-US" dirty="0" err="1"/>
              <a:t>separatamente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lavaggio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materiali</a:t>
            </a:r>
            <a:r>
              <a:rPr lang="en-US" dirty="0"/>
              <a:t> </a:t>
            </a:r>
            <a:r>
              <a:rPr lang="en-US" dirty="0" err="1"/>
              <a:t>precedentemente</a:t>
            </a:r>
            <a:r>
              <a:rPr lang="en-US" dirty="0"/>
              <a:t> </a:t>
            </a:r>
            <a:r>
              <a:rPr lang="en-US" dirty="0" err="1"/>
              <a:t>usati</a:t>
            </a:r>
            <a:r>
              <a:rPr lang="en-US" dirty="0"/>
              <a:t> per la </a:t>
            </a:r>
            <a:r>
              <a:rPr lang="en-US" dirty="0" err="1"/>
              <a:t>pulizia</a:t>
            </a:r>
            <a:r>
              <a:rPr lang="en-US" dirty="0"/>
              <a:t> del </a:t>
            </a:r>
            <a:r>
              <a:rPr lang="en-US" dirty="0" err="1"/>
              <a:t>bagno</a:t>
            </a:r>
            <a:r>
              <a:rPr lang="en-US" dirty="0"/>
              <a:t> </a:t>
            </a:r>
            <a:r>
              <a:rPr lang="en-US" dirty="0" err="1"/>
              <a:t>dai</a:t>
            </a:r>
            <a:r>
              <a:rPr lang="en-US" dirty="0"/>
              <a:t> </a:t>
            </a:r>
            <a:r>
              <a:rPr lang="en-US" dirty="0" err="1"/>
              <a:t>materiali</a:t>
            </a:r>
            <a:r>
              <a:rPr lang="en-US" dirty="0"/>
              <a:t> </a:t>
            </a:r>
            <a:r>
              <a:rPr lang="en-US" dirty="0" err="1"/>
              <a:t>utilizzati</a:t>
            </a:r>
            <a:r>
              <a:rPr lang="en-US" dirty="0"/>
              <a:t> in </a:t>
            </a:r>
            <a:r>
              <a:rPr lang="en-US" dirty="0" err="1"/>
              <a:t>altri</a:t>
            </a:r>
            <a:r>
              <a:rPr lang="en-US" dirty="0"/>
              <a:t> </a:t>
            </a:r>
            <a:r>
              <a:rPr lang="en-US" dirty="0" err="1"/>
              <a:t>ambienti</a:t>
            </a:r>
            <a:r>
              <a:rPr lang="en-US" dirty="0"/>
              <a:t>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EVITARE DI LASCIARE IN AMMOLLO GLI STRACCI PER PERIODI SUPERIORI A QUELLI NECESSARI PER UNA CORRETTA DISINFEZIONE (10- 20 MINUTI).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Tutti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contenitori</a:t>
            </a:r>
            <a:r>
              <a:rPr lang="en-US" dirty="0"/>
              <a:t> (</a:t>
            </a:r>
            <a:r>
              <a:rPr lang="en-US" dirty="0" err="1"/>
              <a:t>secchi</a:t>
            </a:r>
            <a:r>
              <a:rPr lang="en-US" dirty="0"/>
              <a:t>,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quelli</a:t>
            </a:r>
            <a:r>
              <a:rPr lang="en-US" dirty="0"/>
              <a:t> del MOP) </a:t>
            </a:r>
            <a:r>
              <a:rPr lang="en-US" dirty="0" err="1"/>
              <a:t>usati</a:t>
            </a:r>
            <a:r>
              <a:rPr lang="en-US" dirty="0"/>
              <a:t> per le </a:t>
            </a:r>
            <a:r>
              <a:rPr lang="en-US" dirty="0" err="1"/>
              <a:t>operazioni</a:t>
            </a:r>
            <a:r>
              <a:rPr lang="en-US" dirty="0"/>
              <a:t> di </a:t>
            </a:r>
            <a:r>
              <a:rPr lang="en-US" dirty="0" err="1"/>
              <a:t>pulizia</a:t>
            </a:r>
            <a:r>
              <a:rPr lang="en-US" dirty="0"/>
              <a:t>, le scope per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servizi</a:t>
            </a:r>
            <a:r>
              <a:rPr lang="en-US" dirty="0"/>
              <a:t> </a:t>
            </a:r>
            <a:r>
              <a:rPr lang="en-US" dirty="0" err="1"/>
              <a:t>igienici</a:t>
            </a:r>
            <a:r>
              <a:rPr lang="en-US" dirty="0"/>
              <a:t> </a:t>
            </a:r>
            <a:r>
              <a:rPr lang="en-US" dirty="0" err="1"/>
              <a:t>devono</a:t>
            </a:r>
            <a:r>
              <a:rPr lang="en-US" dirty="0"/>
              <a:t> </a:t>
            </a:r>
            <a:r>
              <a:rPr lang="en-US" dirty="0" err="1"/>
              <a:t>essere</a:t>
            </a:r>
            <a:r>
              <a:rPr lang="en-US" dirty="0"/>
              <a:t> </a:t>
            </a:r>
            <a:r>
              <a:rPr lang="en-US" dirty="0" err="1"/>
              <a:t>lavati</a:t>
            </a:r>
            <a:r>
              <a:rPr lang="en-US" dirty="0"/>
              <a:t> con </a:t>
            </a:r>
            <a:r>
              <a:rPr lang="en-US" dirty="0" err="1"/>
              <a:t>acqua</a:t>
            </a:r>
            <a:r>
              <a:rPr lang="en-US" dirty="0"/>
              <a:t> e </a:t>
            </a:r>
            <a:r>
              <a:rPr lang="en-US" dirty="0" err="1"/>
              <a:t>detergente</a:t>
            </a:r>
            <a:r>
              <a:rPr lang="en-US" dirty="0"/>
              <a:t> e </a:t>
            </a:r>
            <a:r>
              <a:rPr lang="en-US" dirty="0" err="1"/>
              <a:t>successivamente</a:t>
            </a:r>
            <a:r>
              <a:rPr lang="en-US" dirty="0"/>
              <a:t> </a:t>
            </a:r>
            <a:r>
              <a:rPr lang="en-US" dirty="0" err="1"/>
              <a:t>disinfettati</a:t>
            </a:r>
            <a:r>
              <a:rPr lang="en-US" dirty="0"/>
              <a:t> con una </a:t>
            </a:r>
            <a:r>
              <a:rPr lang="en-US" dirty="0" err="1"/>
              <a:t>soluzione</a:t>
            </a:r>
            <a:r>
              <a:rPr lang="en-US" dirty="0"/>
              <a:t> </a:t>
            </a:r>
            <a:r>
              <a:rPr lang="en-US" dirty="0" err="1"/>
              <a:t>acquosa</a:t>
            </a:r>
            <a:r>
              <a:rPr lang="en-US" dirty="0"/>
              <a:t> di </a:t>
            </a:r>
            <a:r>
              <a:rPr lang="en-US" dirty="0" err="1"/>
              <a:t>cloro</a:t>
            </a:r>
            <a:r>
              <a:rPr lang="en-US" dirty="0"/>
              <a:t> </a:t>
            </a:r>
            <a:r>
              <a:rPr lang="en-US" dirty="0" err="1"/>
              <a:t>allo</a:t>
            </a:r>
            <a:r>
              <a:rPr lang="en-US" dirty="0"/>
              <a:t> 0,5% per </a:t>
            </a:r>
            <a:r>
              <a:rPr lang="en-US" dirty="0" err="1"/>
              <a:t>almeno</a:t>
            </a:r>
            <a:r>
              <a:rPr lang="en-US" dirty="0"/>
              <a:t> 10 </a:t>
            </a:r>
            <a:r>
              <a:rPr lang="en-US" dirty="0" err="1"/>
              <a:t>minuti</a:t>
            </a:r>
            <a:r>
              <a:rPr lang="en-US" dirty="0"/>
              <a:t>. </a:t>
            </a:r>
            <a:r>
              <a:rPr lang="en-US" dirty="0" err="1"/>
              <a:t>L'umidità</a:t>
            </a:r>
            <a:r>
              <a:rPr lang="en-US" dirty="0"/>
              <a:t> </a:t>
            </a:r>
            <a:r>
              <a:rPr lang="en-US" dirty="0" err="1"/>
              <a:t>favorisce</a:t>
            </a:r>
            <a:r>
              <a:rPr lang="en-US" dirty="0"/>
              <a:t> la </a:t>
            </a:r>
            <a:r>
              <a:rPr lang="en-US" dirty="0" err="1"/>
              <a:t>crescita</a:t>
            </a:r>
            <a:r>
              <a:rPr lang="en-US" dirty="0"/>
              <a:t> </a:t>
            </a:r>
            <a:r>
              <a:rPr lang="en-US" dirty="0" err="1"/>
              <a:t>microbica</a:t>
            </a:r>
            <a:r>
              <a:rPr lang="en-US" dirty="0"/>
              <a:t>: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stracci</a:t>
            </a:r>
            <a:r>
              <a:rPr lang="en-US" dirty="0"/>
              <a:t>, le </a:t>
            </a:r>
            <a:r>
              <a:rPr lang="en-US" dirty="0" err="1"/>
              <a:t>spugne</a:t>
            </a:r>
            <a:r>
              <a:rPr lang="en-US" dirty="0"/>
              <a:t>, le </a:t>
            </a:r>
            <a:r>
              <a:rPr lang="en-US" dirty="0" err="1"/>
              <a:t>frange</a:t>
            </a:r>
            <a:r>
              <a:rPr lang="en-US" dirty="0"/>
              <a:t>, le scope </a:t>
            </a:r>
            <a:r>
              <a:rPr lang="en-US" dirty="0" err="1"/>
              <a:t>delle</a:t>
            </a:r>
            <a:r>
              <a:rPr lang="en-US" dirty="0"/>
              <a:t> latrine </a:t>
            </a:r>
            <a:r>
              <a:rPr lang="en-US" b="1" dirty="0"/>
              <a:t>VANNO ASCIUGATI IN AMBIENTE AERATO, QUANDO </a:t>
            </a:r>
            <a:r>
              <a:rPr lang="en-US" b="1" dirty="0" err="1"/>
              <a:t>È</a:t>
            </a:r>
            <a:r>
              <a:rPr lang="en-US" b="1" dirty="0"/>
              <a:t> POSSIBILE CON L'ESPOSIZIONE DIRETTA AL SOLE</a:t>
            </a:r>
            <a:r>
              <a:rPr lang="en-US" dirty="0"/>
              <a:t>.</a:t>
            </a:r>
            <a:endParaRPr lang="en-US" b="0" i="0" u="none" strike="noStrik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458219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F438284E-F3DC-4241-A69A-05ACEB6251FB}"/>
              </a:ext>
            </a:extLst>
          </p:cNvPr>
          <p:cNvSpPr/>
          <p:nvPr/>
        </p:nvSpPr>
        <p:spPr>
          <a:xfrm>
            <a:off x="1347313" y="0"/>
            <a:ext cx="9849751" cy="134967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CONSERVAZIONE DELLE ATTREZZATURE </a:t>
            </a:r>
            <a:endParaRPr lang="en-US" sz="4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4B4618C-7C08-9D45-A1F9-07896AF2DC62}"/>
              </a:ext>
            </a:extLst>
          </p:cNvPr>
          <p:cNvSpPr/>
          <p:nvPr/>
        </p:nvSpPr>
        <p:spPr>
          <a:xfrm>
            <a:off x="1210516" y="1660966"/>
            <a:ext cx="10401956" cy="45351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err="1"/>
              <a:t>Depositare</a:t>
            </a:r>
            <a:r>
              <a:rPr lang="en-US" sz="2400" b="1" dirty="0"/>
              <a:t> </a:t>
            </a:r>
            <a:r>
              <a:rPr lang="en-US" sz="2400" b="1" dirty="0" err="1"/>
              <a:t>nel</a:t>
            </a:r>
            <a:r>
              <a:rPr lang="en-US" sz="2400" b="1" dirty="0"/>
              <a:t> locale, </a:t>
            </a:r>
            <a:r>
              <a:rPr lang="en-US" sz="2400" b="1" dirty="0" err="1"/>
              <a:t>rigorosamente</a:t>
            </a:r>
            <a:r>
              <a:rPr lang="en-US" sz="2400" b="1" dirty="0"/>
              <a:t> </a:t>
            </a:r>
            <a:r>
              <a:rPr lang="en-US" sz="2400" b="1" dirty="0" err="1"/>
              <a:t>chiuso</a:t>
            </a:r>
            <a:r>
              <a:rPr lang="en-US" sz="2400" b="1" dirty="0"/>
              <a:t> a </a:t>
            </a:r>
            <a:r>
              <a:rPr lang="en-US" sz="2400" b="1" dirty="0" err="1"/>
              <a:t>chiave</a:t>
            </a:r>
            <a:r>
              <a:rPr lang="en-US" sz="2400" dirty="0"/>
              <a:t>, </a:t>
            </a:r>
            <a:r>
              <a:rPr lang="en-US" sz="2400" dirty="0" err="1"/>
              <a:t>destinato</a:t>
            </a:r>
            <a:r>
              <a:rPr lang="en-US" sz="2400" dirty="0"/>
              <a:t> a </a:t>
            </a:r>
            <a:r>
              <a:rPr lang="en-US" sz="2400" dirty="0" err="1"/>
              <a:t>ripostiglio</a:t>
            </a:r>
            <a:r>
              <a:rPr lang="en-US" sz="2400" dirty="0"/>
              <a:t> per la </a:t>
            </a:r>
            <a:r>
              <a:rPr lang="en-US" sz="2400" dirty="0" err="1"/>
              <a:t>conservazione</a:t>
            </a:r>
            <a:r>
              <a:rPr lang="en-US" sz="2400" dirty="0"/>
              <a:t> di </a:t>
            </a:r>
            <a:r>
              <a:rPr lang="en-US" sz="2400" dirty="0" err="1"/>
              <a:t>tutti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prodotti</a:t>
            </a:r>
            <a:r>
              <a:rPr lang="en-US" sz="2400" dirty="0"/>
              <a:t> e le </a:t>
            </a:r>
            <a:r>
              <a:rPr lang="en-US" sz="2400" dirty="0" err="1"/>
              <a:t>attrezzature</a:t>
            </a:r>
            <a:r>
              <a:rPr lang="en-US" sz="2400" dirty="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err="1"/>
              <a:t>Mantenere</a:t>
            </a:r>
            <a:r>
              <a:rPr lang="en-US" sz="2400" b="1" dirty="0"/>
              <a:t>, </a:t>
            </a:r>
            <a:r>
              <a:rPr lang="en-US" sz="2400" b="1" dirty="0" err="1"/>
              <a:t>nei</a:t>
            </a:r>
            <a:r>
              <a:rPr lang="en-US" sz="2400" b="1" dirty="0"/>
              <a:t> </a:t>
            </a:r>
            <a:r>
              <a:rPr lang="en-US" sz="2400" b="1" dirty="0" err="1"/>
              <a:t>limiti</a:t>
            </a:r>
            <a:r>
              <a:rPr lang="en-US" sz="2400" b="1" dirty="0"/>
              <a:t> del </a:t>
            </a:r>
            <a:r>
              <a:rPr lang="en-US" sz="2400" b="1" dirty="0" err="1"/>
              <a:t>possibile</a:t>
            </a:r>
            <a:r>
              <a:rPr lang="en-US" sz="2400" b="1" dirty="0"/>
              <a:t>, le </a:t>
            </a:r>
            <a:r>
              <a:rPr lang="en-US" sz="2400" b="1" dirty="0" err="1"/>
              <a:t>confezioni</a:t>
            </a:r>
            <a:r>
              <a:rPr lang="en-US" sz="2400" b="1" dirty="0"/>
              <a:t> </a:t>
            </a:r>
            <a:r>
              <a:rPr lang="en-US" sz="2400" b="1" dirty="0" err="1"/>
              <a:t>originali</a:t>
            </a:r>
            <a:r>
              <a:rPr lang="en-US" sz="2400" b="1" dirty="0"/>
              <a:t> </a:t>
            </a:r>
            <a:r>
              <a:rPr lang="en-US" sz="2400" b="1" dirty="0" err="1"/>
              <a:t>dei</a:t>
            </a:r>
            <a:r>
              <a:rPr lang="en-US" sz="2400" b="1" dirty="0"/>
              <a:t> </a:t>
            </a:r>
            <a:r>
              <a:rPr lang="en-US" sz="2400" b="1" dirty="0" err="1"/>
              <a:t>prodotti</a:t>
            </a:r>
            <a:r>
              <a:rPr lang="en-US" sz="2400" b="1" dirty="0"/>
              <a:t> con relative </a:t>
            </a:r>
            <a:r>
              <a:rPr lang="en-US" sz="2400" b="1" dirty="0" err="1"/>
              <a:t>schede</a:t>
            </a:r>
            <a:r>
              <a:rPr lang="en-US" sz="2400" b="1" dirty="0"/>
              <a:t> </a:t>
            </a:r>
            <a:r>
              <a:rPr lang="en-US" sz="2400" b="1" dirty="0" err="1"/>
              <a:t>tecniche</a:t>
            </a:r>
            <a:r>
              <a:rPr lang="en-US" sz="2400" b="1" dirty="0"/>
              <a:t> e </a:t>
            </a:r>
            <a:r>
              <a:rPr lang="en-US" sz="2400" b="1" dirty="0" err="1"/>
              <a:t>schede</a:t>
            </a:r>
            <a:r>
              <a:rPr lang="en-US" sz="2400" b="1" dirty="0"/>
              <a:t> </a:t>
            </a:r>
            <a:r>
              <a:rPr lang="en-US" sz="2400" b="1" dirty="0" err="1"/>
              <a:t>dati</a:t>
            </a:r>
            <a:r>
              <a:rPr lang="en-US" sz="2400" b="1" dirty="0"/>
              <a:t> di </a:t>
            </a:r>
            <a:r>
              <a:rPr lang="en-US" sz="2400" b="1" dirty="0" err="1"/>
              <a:t>sicurezza</a:t>
            </a:r>
            <a:r>
              <a:rPr lang="en-US" sz="2400" b="1" dirty="0"/>
              <a:t> </a:t>
            </a:r>
            <a:r>
              <a:rPr lang="en-US" sz="2400" b="1" dirty="0" err="1"/>
              <a:t>facilmente</a:t>
            </a:r>
            <a:r>
              <a:rPr lang="en-US" sz="2400" b="1" dirty="0"/>
              <a:t> </a:t>
            </a:r>
            <a:r>
              <a:rPr lang="en-US" sz="2400" b="1" dirty="0" err="1"/>
              <a:t>disponibili</a:t>
            </a:r>
            <a:r>
              <a:rPr lang="en-US" sz="2400" b="1" dirty="0"/>
              <a:t> e </a:t>
            </a:r>
            <a:r>
              <a:rPr lang="en-US" sz="2400" b="1" dirty="0" err="1"/>
              <a:t>consultabili</a:t>
            </a:r>
            <a:r>
              <a:rPr lang="en-US" sz="2400" b="1" dirty="0"/>
              <a:t>. </a:t>
            </a:r>
            <a:r>
              <a:rPr lang="en-US" sz="2400" dirty="0" err="1"/>
              <a:t>Dopo</a:t>
            </a:r>
            <a:r>
              <a:rPr lang="en-US" sz="2400" dirty="0"/>
              <a:t> </a:t>
            </a:r>
            <a:r>
              <a:rPr lang="en-US" sz="2400" dirty="0" err="1"/>
              <a:t>l'uso</a:t>
            </a:r>
            <a:r>
              <a:rPr lang="en-US" sz="2400" dirty="0"/>
              <a:t>, </a:t>
            </a:r>
            <a:r>
              <a:rPr lang="en-US" sz="2400" dirty="0" err="1"/>
              <a:t>richiudere</a:t>
            </a:r>
            <a:r>
              <a:rPr lang="en-US" sz="2400" dirty="0"/>
              <a:t> </a:t>
            </a:r>
            <a:r>
              <a:rPr lang="en-US" sz="2400" dirty="0" err="1"/>
              <a:t>accuratamente</a:t>
            </a:r>
            <a:r>
              <a:rPr lang="en-US" sz="2400" dirty="0"/>
              <a:t> le </a:t>
            </a:r>
            <a:r>
              <a:rPr lang="en-US" sz="2400" dirty="0" err="1"/>
              <a:t>confezioni</a:t>
            </a:r>
            <a:r>
              <a:rPr lang="en-US" sz="2400" dirty="0"/>
              <a:t> del </a:t>
            </a:r>
            <a:r>
              <a:rPr lang="en-US" sz="2400" dirty="0" err="1"/>
              <a:t>detergente</a:t>
            </a:r>
            <a:r>
              <a:rPr lang="en-US" sz="2400" dirty="0"/>
              <a:t> e del </a:t>
            </a:r>
            <a:r>
              <a:rPr lang="en-US" sz="2400" dirty="0" err="1"/>
              <a:t>disinfettante</a:t>
            </a:r>
            <a:r>
              <a:rPr lang="en-US" sz="2400" dirty="0"/>
              <a:t>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/>
              <a:t>È</a:t>
            </a:r>
            <a:r>
              <a:rPr lang="en-US" sz="2400" dirty="0"/>
              <a:t> </a:t>
            </a:r>
            <a:r>
              <a:rPr lang="en-US" sz="2400" dirty="0" err="1"/>
              <a:t>fondamentale</a:t>
            </a:r>
            <a:r>
              <a:rPr lang="en-US" sz="2400" dirty="0"/>
              <a:t> </a:t>
            </a:r>
            <a:r>
              <a:rPr lang="en-US" sz="2400" dirty="0" err="1"/>
              <a:t>etichettare</a:t>
            </a:r>
            <a:r>
              <a:rPr lang="en-US" sz="2400" dirty="0"/>
              <a:t> e </a:t>
            </a:r>
            <a:r>
              <a:rPr lang="en-US" sz="2400" dirty="0" err="1"/>
              <a:t>riporre</a:t>
            </a:r>
            <a:r>
              <a:rPr lang="en-US" sz="2400" dirty="0"/>
              <a:t> </a:t>
            </a:r>
            <a:r>
              <a:rPr lang="en-US" sz="2400" dirty="0" err="1"/>
              <a:t>materiale</a:t>
            </a:r>
            <a:r>
              <a:rPr lang="en-US" sz="2400" dirty="0"/>
              <a:t> e </a:t>
            </a:r>
            <a:r>
              <a:rPr lang="en-US" sz="2400" dirty="0" err="1"/>
              <a:t>strumenti</a:t>
            </a:r>
            <a:r>
              <a:rPr lang="en-US" sz="2400" dirty="0"/>
              <a:t> a </a:t>
            </a:r>
            <a:r>
              <a:rPr lang="en-US" sz="2400" dirty="0" err="1"/>
              <a:t>seconda</a:t>
            </a:r>
            <a:r>
              <a:rPr lang="en-US" sz="2400" dirty="0"/>
              <a:t> </a:t>
            </a:r>
            <a:r>
              <a:rPr lang="en-US" sz="2400" dirty="0" err="1"/>
              <a:t>delle</a:t>
            </a:r>
            <a:r>
              <a:rPr lang="en-US" sz="2400" dirty="0"/>
              <a:t> </a:t>
            </a:r>
            <a:r>
              <a:rPr lang="en-US" sz="2400" dirty="0" err="1"/>
              <a:t>aree</a:t>
            </a:r>
            <a:r>
              <a:rPr lang="en-US" sz="2400" dirty="0"/>
              <a:t> (</a:t>
            </a:r>
            <a:r>
              <a:rPr lang="en-US" sz="2400" dirty="0" err="1"/>
              <a:t>materiale</a:t>
            </a:r>
            <a:r>
              <a:rPr lang="en-US" sz="2400" dirty="0"/>
              <a:t> </a:t>
            </a:r>
            <a:r>
              <a:rPr lang="en-US" sz="2400" dirty="0" err="1"/>
              <a:t>separato</a:t>
            </a:r>
            <a:r>
              <a:rPr lang="en-US" sz="2400" dirty="0"/>
              <a:t> per </a:t>
            </a:r>
            <a:r>
              <a:rPr lang="en-US" sz="2400" dirty="0" err="1"/>
              <a:t>bagni</a:t>
            </a:r>
            <a:r>
              <a:rPr lang="en-US" sz="2400" dirty="0"/>
              <a:t>, </a:t>
            </a:r>
            <a:r>
              <a:rPr lang="en-US" sz="2400" dirty="0" err="1"/>
              <a:t>aule</a:t>
            </a:r>
            <a:r>
              <a:rPr lang="en-US" sz="2400" dirty="0"/>
              <a:t> e </a:t>
            </a:r>
            <a:r>
              <a:rPr lang="en-US" sz="2400" dirty="0" err="1"/>
              <a:t>sezioni</a:t>
            </a:r>
            <a:r>
              <a:rPr lang="en-US" sz="2400" dirty="0"/>
              <a:t>) e a </a:t>
            </a:r>
            <a:r>
              <a:rPr lang="en-US" sz="2400" dirty="0" err="1"/>
              <a:t>seconda</a:t>
            </a:r>
            <a:r>
              <a:rPr lang="en-US" sz="2400" dirty="0"/>
              <a:t> </a:t>
            </a:r>
            <a:r>
              <a:rPr lang="en-US" sz="2400" dirty="0" err="1"/>
              <a:t>dell'utilizzo</a:t>
            </a:r>
            <a:r>
              <a:rPr lang="en-US" sz="2400" dirty="0"/>
              <a:t> (per water, </a:t>
            </a:r>
            <a:r>
              <a:rPr lang="en-US" sz="2400" dirty="0" err="1"/>
              <a:t>lavandino</a:t>
            </a:r>
            <a:r>
              <a:rPr lang="en-US" sz="2400" dirty="0"/>
              <a:t>, </a:t>
            </a:r>
            <a:r>
              <a:rPr lang="en-US" sz="2400" dirty="0" err="1"/>
              <a:t>altre</a:t>
            </a:r>
            <a:r>
              <a:rPr lang="en-US" sz="2400" dirty="0"/>
              <a:t> </a:t>
            </a:r>
            <a:r>
              <a:rPr lang="en-US" sz="2400" dirty="0" err="1"/>
              <a:t>superfici</a:t>
            </a:r>
            <a:r>
              <a:rPr lang="en-US" sz="2400" dirty="0"/>
              <a:t>). </a:t>
            </a:r>
            <a:r>
              <a:rPr lang="en-US" sz="2400" dirty="0" err="1"/>
              <a:t>Questo</a:t>
            </a:r>
            <a:r>
              <a:rPr lang="en-US" sz="2400" dirty="0"/>
              <a:t>, </a:t>
            </a:r>
            <a:r>
              <a:rPr lang="en-US" sz="2400" dirty="0" err="1"/>
              <a:t>oltre</a:t>
            </a:r>
            <a:r>
              <a:rPr lang="en-US" sz="2400" dirty="0"/>
              <a:t> a </a:t>
            </a:r>
            <a:r>
              <a:rPr lang="en-US" sz="2400" dirty="0" err="1"/>
              <a:t>rispondere</a:t>
            </a:r>
            <a:r>
              <a:rPr lang="en-US" sz="2400" dirty="0"/>
              <a:t> a </a:t>
            </a:r>
            <a:r>
              <a:rPr lang="en-US" sz="2400" dirty="0" err="1"/>
              <a:t>esigenze</a:t>
            </a:r>
            <a:r>
              <a:rPr lang="en-US" sz="2400" dirty="0"/>
              <a:t> </a:t>
            </a:r>
            <a:r>
              <a:rPr lang="en-US" sz="2400" dirty="0" err="1"/>
              <a:t>igieniche</a:t>
            </a:r>
            <a:r>
              <a:rPr lang="en-US" sz="2400" dirty="0"/>
              <a:t>, </a:t>
            </a:r>
            <a:r>
              <a:rPr lang="en-US" sz="2400" dirty="0" err="1"/>
              <a:t>faciliterà</a:t>
            </a:r>
            <a:r>
              <a:rPr lang="en-US" sz="2400" dirty="0"/>
              <a:t> </a:t>
            </a:r>
            <a:r>
              <a:rPr lang="en-US" sz="2400" dirty="0" err="1"/>
              <a:t>l'utilizzo</a:t>
            </a:r>
            <a:r>
              <a:rPr lang="en-US" sz="2400" dirty="0"/>
              <a:t> </a:t>
            </a:r>
            <a:r>
              <a:rPr lang="en-US" sz="2400" dirty="0" err="1"/>
              <a:t>delle</a:t>
            </a:r>
            <a:r>
              <a:rPr lang="en-US" sz="2400" dirty="0"/>
              <a:t> </a:t>
            </a:r>
            <a:r>
              <a:rPr lang="en-US" sz="2400" dirty="0" err="1"/>
              <a:t>attrezzature</a:t>
            </a:r>
            <a:r>
              <a:rPr lang="en-US" sz="2400" dirty="0"/>
              <a:t> da </a:t>
            </a:r>
            <a:r>
              <a:rPr lang="en-US" sz="2400" dirty="0" err="1"/>
              <a:t>parte</a:t>
            </a:r>
            <a:r>
              <a:rPr lang="en-US" sz="2400" dirty="0"/>
              <a:t> del </a:t>
            </a:r>
            <a:r>
              <a:rPr lang="en-US" sz="2400" dirty="0" err="1"/>
              <a:t>personale</a:t>
            </a:r>
            <a:r>
              <a:rPr lang="en-US" sz="2400" dirty="0"/>
              <a:t> </a:t>
            </a:r>
            <a:r>
              <a:rPr lang="en-US" sz="2400" dirty="0" err="1"/>
              <a:t>assegnato</a:t>
            </a:r>
            <a:r>
              <a:rPr lang="en-US" sz="2400" dirty="0"/>
              <a:t> per le </a:t>
            </a:r>
            <a:r>
              <a:rPr lang="en-US" sz="2400" dirty="0" err="1"/>
              <a:t>sostituzioni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45632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F438284E-F3DC-4241-A69A-05ACEB6251FB}"/>
              </a:ext>
            </a:extLst>
          </p:cNvPr>
          <p:cNvSpPr/>
          <p:nvPr/>
        </p:nvSpPr>
        <p:spPr>
          <a:xfrm>
            <a:off x="1347313" y="0"/>
            <a:ext cx="9849751" cy="134967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it-IT" sz="4600" b="1" dirty="0">
                <a:latin typeface="+mj-lt"/>
                <a:ea typeface="+mj-ea"/>
                <a:cs typeface="+mj-cs"/>
              </a:rPr>
              <a:t>TRAVASO DI PRODOTTI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4B4618C-7C08-9D45-A1F9-07896AF2DC62}"/>
              </a:ext>
            </a:extLst>
          </p:cNvPr>
          <p:cNvSpPr/>
          <p:nvPr/>
        </p:nvSpPr>
        <p:spPr>
          <a:xfrm>
            <a:off x="1210516" y="1660967"/>
            <a:ext cx="9849751" cy="39480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Nel caso occorra travasare i prodotti (ad esempio quando la fornitura è in confezioni molto grandi o in forma solida da sciogliere o necessita una diluizione), </a:t>
            </a:r>
            <a:r>
              <a:rPr lang="it-IT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nuovi contenitori devono essere chiaramente etichettati, indicando il nome del prodotto</a:t>
            </a:r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25944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CE9A9D2D-13F2-EA46-A45E-131976678578}"/>
              </a:ext>
            </a:extLst>
          </p:cNvPr>
          <p:cNvSpPr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SPOLVERATURA AD UMIDO/DETERSIONE SUPERFICI</a:t>
            </a:r>
            <a:endParaRPr lang="en-US" sz="3600" b="0" i="0" u="none" strike="noStrike" kern="1200" dirty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43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8E48664C-6157-BD4A-B1D3-6EE1A757B9CE}"/>
              </a:ext>
            </a:extLst>
          </p:cNvPr>
          <p:cNvSpPr/>
          <p:nvPr/>
        </p:nvSpPr>
        <p:spPr>
          <a:xfrm>
            <a:off x="838200" y="1929384"/>
            <a:ext cx="11049000" cy="42519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err="1"/>
              <a:t>Areare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locali</a:t>
            </a:r>
            <a:r>
              <a:rPr lang="en-US" sz="1600" dirty="0"/>
              <a:t>.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Se </a:t>
            </a:r>
            <a:r>
              <a:rPr lang="en-US" sz="1600" dirty="0" err="1"/>
              <a:t>è</a:t>
            </a:r>
            <a:r>
              <a:rPr lang="en-US" sz="1600" dirty="0"/>
              <a:t> la prima volta </a:t>
            </a:r>
            <a:r>
              <a:rPr lang="en-US" sz="1600" dirty="0" err="1"/>
              <a:t>che</a:t>
            </a:r>
            <a:r>
              <a:rPr lang="en-US" sz="1600" dirty="0"/>
              <a:t> </a:t>
            </a:r>
            <a:r>
              <a:rPr lang="en-US" sz="1600" dirty="0" err="1"/>
              <a:t>si</a:t>
            </a:r>
            <a:r>
              <a:rPr lang="en-US" sz="1600" dirty="0"/>
              <a:t> </a:t>
            </a:r>
            <a:r>
              <a:rPr lang="en-US" sz="1600" dirty="0" err="1"/>
              <a:t>utilizza</a:t>
            </a:r>
            <a:r>
              <a:rPr lang="en-US" sz="1600" dirty="0"/>
              <a:t> un </a:t>
            </a:r>
            <a:r>
              <a:rPr lang="en-US" sz="1600" dirty="0" err="1"/>
              <a:t>prodotto</a:t>
            </a:r>
            <a:r>
              <a:rPr lang="en-US" sz="1600" dirty="0"/>
              <a:t> </a:t>
            </a:r>
            <a:r>
              <a:rPr lang="en-US" sz="1600" dirty="0" err="1"/>
              <a:t>detergente</a:t>
            </a:r>
            <a:r>
              <a:rPr lang="en-US" sz="1600" dirty="0"/>
              <a:t>, </a:t>
            </a:r>
            <a:r>
              <a:rPr lang="en-US" sz="1600" dirty="0" err="1"/>
              <a:t>controllare</a:t>
            </a:r>
            <a:r>
              <a:rPr lang="en-US" sz="1600" dirty="0"/>
              <a:t> la </a:t>
            </a:r>
            <a:r>
              <a:rPr lang="en-US" sz="1600" dirty="0" err="1"/>
              <a:t>scheda</a:t>
            </a:r>
            <a:r>
              <a:rPr lang="en-US" sz="1600" dirty="0"/>
              <a:t> </a:t>
            </a:r>
            <a:r>
              <a:rPr lang="en-US" sz="1600" dirty="0" err="1"/>
              <a:t>dati</a:t>
            </a:r>
            <a:r>
              <a:rPr lang="en-US" sz="1600" dirty="0"/>
              <a:t> di </a:t>
            </a:r>
            <a:r>
              <a:rPr lang="en-US" sz="1600" dirty="0" err="1"/>
              <a:t>sicurezza</a:t>
            </a:r>
            <a:r>
              <a:rPr lang="en-US" sz="1600" dirty="0"/>
              <a:t>.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err="1"/>
              <a:t>Verificare</a:t>
            </a:r>
            <a:r>
              <a:rPr lang="en-US" sz="1600" dirty="0"/>
              <a:t> se la </a:t>
            </a:r>
            <a:r>
              <a:rPr lang="en-US" sz="1600" dirty="0" err="1"/>
              <a:t>concentrazione</a:t>
            </a:r>
            <a:r>
              <a:rPr lang="en-US" sz="1600" dirty="0"/>
              <a:t> del </a:t>
            </a:r>
            <a:r>
              <a:rPr lang="en-US" sz="1600" dirty="0" err="1"/>
              <a:t>detergente</a:t>
            </a:r>
            <a:r>
              <a:rPr lang="en-US" sz="1600" dirty="0"/>
              <a:t> </a:t>
            </a:r>
            <a:r>
              <a:rPr lang="en-US" sz="1600" dirty="0" err="1"/>
              <a:t>è</a:t>
            </a:r>
            <a:r>
              <a:rPr lang="en-US" sz="1600" dirty="0"/>
              <a:t> </a:t>
            </a:r>
            <a:r>
              <a:rPr lang="en-US" sz="1600" dirty="0" err="1"/>
              <a:t>adeguata</a:t>
            </a:r>
            <a:r>
              <a:rPr lang="en-US" sz="1600" dirty="0"/>
              <a:t> </a:t>
            </a:r>
            <a:r>
              <a:rPr lang="en-US" sz="1600" dirty="0" err="1"/>
              <a:t>alla</a:t>
            </a:r>
            <a:r>
              <a:rPr lang="en-US" sz="1600" dirty="0"/>
              <a:t> </a:t>
            </a:r>
            <a:r>
              <a:rPr lang="en-US" sz="1600" dirty="0" err="1"/>
              <a:t>tipologia</a:t>
            </a:r>
            <a:r>
              <a:rPr lang="en-US" sz="1600" dirty="0"/>
              <a:t> di </a:t>
            </a:r>
            <a:r>
              <a:rPr lang="en-US" sz="1600" dirty="0" err="1"/>
              <a:t>superficie</a:t>
            </a:r>
            <a:r>
              <a:rPr lang="en-US" sz="1600" dirty="0"/>
              <a:t> da </a:t>
            </a:r>
            <a:r>
              <a:rPr lang="en-US" sz="1600" dirty="0" err="1"/>
              <a:t>trattare</a:t>
            </a:r>
            <a:r>
              <a:rPr lang="en-US" sz="1600" dirty="0"/>
              <a:t>, in </a:t>
            </a:r>
            <a:r>
              <a:rPr lang="en-US" sz="1600" dirty="0" err="1"/>
              <a:t>caso</a:t>
            </a:r>
            <a:r>
              <a:rPr lang="en-US" sz="1600" dirty="0"/>
              <a:t> </a:t>
            </a:r>
            <a:r>
              <a:rPr lang="en-US" sz="1600" dirty="0" err="1"/>
              <a:t>contrario</a:t>
            </a:r>
            <a:r>
              <a:rPr lang="en-US" sz="1600" dirty="0"/>
              <a:t> </a:t>
            </a:r>
            <a:r>
              <a:rPr lang="en-US" sz="1600" dirty="0" err="1"/>
              <a:t>diluire</a:t>
            </a:r>
            <a:r>
              <a:rPr lang="en-US" sz="1600" dirty="0"/>
              <a:t> il </a:t>
            </a:r>
            <a:r>
              <a:rPr lang="en-US" sz="1600" dirty="0" err="1"/>
              <a:t>prodotto</a:t>
            </a:r>
            <a:r>
              <a:rPr lang="en-US" sz="1600" dirty="0"/>
              <a:t> </a:t>
            </a:r>
            <a:r>
              <a:rPr lang="en-US" sz="1600" dirty="0" err="1"/>
              <a:t>fino</a:t>
            </a:r>
            <a:r>
              <a:rPr lang="en-US" sz="1600" dirty="0"/>
              <a:t> </a:t>
            </a:r>
            <a:r>
              <a:rPr lang="en-US" sz="1600" dirty="0" err="1"/>
              <a:t>alla</a:t>
            </a:r>
            <a:r>
              <a:rPr lang="en-US" sz="1600" dirty="0"/>
              <a:t> </a:t>
            </a:r>
            <a:r>
              <a:rPr lang="en-US" sz="1600" dirty="0" err="1"/>
              <a:t>concentrazione</a:t>
            </a:r>
            <a:r>
              <a:rPr lang="en-US" sz="1600" dirty="0"/>
              <a:t> desiderata.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err="1"/>
              <a:t>Nebulizzare</a:t>
            </a:r>
            <a:r>
              <a:rPr lang="en-US" sz="1600" dirty="0"/>
              <a:t> il </a:t>
            </a:r>
            <a:r>
              <a:rPr lang="en-US" sz="1600" dirty="0" err="1"/>
              <a:t>detergente</a:t>
            </a:r>
            <a:r>
              <a:rPr lang="en-US" sz="1600" dirty="0"/>
              <a:t> </a:t>
            </a:r>
            <a:r>
              <a:rPr lang="en-US" sz="1600" dirty="0" err="1"/>
              <a:t>sul</a:t>
            </a:r>
            <a:r>
              <a:rPr lang="en-US" sz="1600" dirty="0"/>
              <a:t> </a:t>
            </a:r>
            <a:r>
              <a:rPr lang="en-US" sz="1600" dirty="0" err="1"/>
              <a:t>panno</a:t>
            </a:r>
            <a:r>
              <a:rPr lang="en-US" sz="1600" dirty="0"/>
              <a:t> o </a:t>
            </a:r>
            <a:r>
              <a:rPr lang="en-US" sz="1600" dirty="0" err="1"/>
              <a:t>inumidire</a:t>
            </a:r>
            <a:r>
              <a:rPr lang="en-US" sz="1600" dirty="0"/>
              <a:t> il </a:t>
            </a:r>
            <a:r>
              <a:rPr lang="en-US" sz="1600" dirty="0" err="1"/>
              <a:t>panno</a:t>
            </a:r>
            <a:r>
              <a:rPr lang="en-US" sz="1600" dirty="0"/>
              <a:t> dopo </a:t>
            </a:r>
            <a:r>
              <a:rPr lang="en-US" sz="1600" dirty="0" err="1"/>
              <a:t>essersi</a:t>
            </a:r>
            <a:r>
              <a:rPr lang="en-US" sz="1600" dirty="0"/>
              <a:t> </a:t>
            </a:r>
            <a:r>
              <a:rPr lang="en-US" sz="1600" dirty="0" err="1"/>
              <a:t>accertati</a:t>
            </a:r>
            <a:r>
              <a:rPr lang="en-US" sz="1600" dirty="0"/>
              <a:t> </a:t>
            </a:r>
            <a:r>
              <a:rPr lang="en-US" sz="1600" dirty="0" err="1"/>
              <a:t>che</a:t>
            </a:r>
            <a:r>
              <a:rPr lang="en-US" sz="1600" dirty="0"/>
              <a:t> il </a:t>
            </a:r>
            <a:r>
              <a:rPr lang="en-US" sz="1600" dirty="0" err="1"/>
              <a:t>prodotto</a:t>
            </a:r>
            <a:r>
              <a:rPr lang="en-US" sz="1600" dirty="0"/>
              <a:t> </a:t>
            </a:r>
            <a:r>
              <a:rPr lang="en-US" sz="1600" dirty="0" err="1"/>
              <a:t>può</a:t>
            </a:r>
            <a:r>
              <a:rPr lang="en-US" sz="1600" dirty="0"/>
              <a:t> </a:t>
            </a:r>
            <a:r>
              <a:rPr lang="en-US" sz="1600" dirty="0" err="1"/>
              <a:t>essere</a:t>
            </a:r>
            <a:r>
              <a:rPr lang="en-US" sz="1600" dirty="0"/>
              <a:t> </a:t>
            </a:r>
            <a:r>
              <a:rPr lang="en-US" sz="1600" dirty="0" err="1"/>
              <a:t>utilizzato</a:t>
            </a:r>
            <a:r>
              <a:rPr lang="en-US" sz="1600" dirty="0"/>
              <a:t> per la </a:t>
            </a:r>
            <a:r>
              <a:rPr lang="en-US" sz="1600" dirty="0" err="1"/>
              <a:t>specifica</a:t>
            </a:r>
            <a:r>
              <a:rPr lang="en-US" sz="1600" dirty="0"/>
              <a:t> </a:t>
            </a:r>
            <a:r>
              <a:rPr lang="en-US" sz="1600" dirty="0" err="1"/>
              <a:t>operazione</a:t>
            </a:r>
            <a:r>
              <a:rPr lang="en-US" sz="1600" dirty="0"/>
              <a:t> </a:t>
            </a:r>
            <a:r>
              <a:rPr lang="en-US" sz="1600" dirty="0" err="1"/>
              <a:t>indicata</a:t>
            </a:r>
            <a:r>
              <a:rPr lang="en-US" sz="1600" dirty="0"/>
              <a:t>; non </a:t>
            </a:r>
            <a:r>
              <a:rPr lang="en-US" sz="1600" dirty="0" err="1"/>
              <a:t>mescolare</a:t>
            </a:r>
            <a:r>
              <a:rPr lang="en-US" sz="1600" dirty="0"/>
              <a:t> </a:t>
            </a:r>
            <a:r>
              <a:rPr lang="en-US" sz="1600" dirty="0" err="1"/>
              <a:t>mai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prodotti</a:t>
            </a:r>
            <a:r>
              <a:rPr lang="en-US" sz="1600" dirty="0"/>
              <a:t> </a:t>
            </a:r>
            <a:r>
              <a:rPr lang="en-US" sz="1600" dirty="0" err="1"/>
              <a:t>tra</a:t>
            </a:r>
            <a:r>
              <a:rPr lang="en-US" sz="1600" dirty="0"/>
              <a:t> di </a:t>
            </a:r>
            <a:r>
              <a:rPr lang="en-US" sz="1600" dirty="0" err="1"/>
              <a:t>loro</a:t>
            </a:r>
            <a:r>
              <a:rPr lang="en-US" sz="1600" dirty="0"/>
              <a:t> e non </a:t>
            </a:r>
            <a:r>
              <a:rPr lang="en-US" sz="1600" dirty="0" err="1"/>
              <a:t>travasarli</a:t>
            </a:r>
            <a:r>
              <a:rPr lang="en-US" sz="1600" dirty="0"/>
              <a:t> in </a:t>
            </a:r>
            <a:r>
              <a:rPr lang="en-US" sz="1600" dirty="0" err="1"/>
              <a:t>contenitori</a:t>
            </a:r>
            <a:r>
              <a:rPr lang="en-US" sz="1600" dirty="0"/>
              <a:t> </a:t>
            </a:r>
            <a:r>
              <a:rPr lang="en-US" sz="1600" dirty="0" err="1"/>
              <a:t>anonimi</a:t>
            </a:r>
            <a:r>
              <a:rPr lang="en-US" sz="1600" dirty="0"/>
              <a:t>.  </a:t>
            </a:r>
            <a:r>
              <a:rPr lang="en-US" sz="1600" dirty="0" err="1"/>
              <a:t>Piegare</a:t>
            </a:r>
            <a:r>
              <a:rPr lang="en-US" sz="1600" dirty="0"/>
              <a:t> il </a:t>
            </a:r>
            <a:r>
              <a:rPr lang="en-US" sz="1600" dirty="0" err="1"/>
              <a:t>telo</a:t>
            </a:r>
            <a:r>
              <a:rPr lang="en-US" sz="1600" dirty="0"/>
              <a:t> in quattro (non </a:t>
            </a:r>
            <a:r>
              <a:rPr lang="en-US" sz="1600" dirty="0" err="1"/>
              <a:t>raccoglierlo</a:t>
            </a:r>
            <a:r>
              <a:rPr lang="en-US" sz="1600" dirty="0"/>
              <a:t> </a:t>
            </a:r>
            <a:r>
              <a:rPr lang="en-US" sz="1600" dirty="0" err="1"/>
              <a:t>casualmente</a:t>
            </a:r>
            <a:r>
              <a:rPr lang="en-US" sz="1600" dirty="0"/>
              <a:t>).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err="1"/>
              <a:t>Passare</a:t>
            </a:r>
            <a:r>
              <a:rPr lang="en-US" sz="1600" dirty="0"/>
              <a:t> il </a:t>
            </a:r>
            <a:r>
              <a:rPr lang="en-US" sz="1600" dirty="0" err="1"/>
              <a:t>panno</a:t>
            </a:r>
            <a:r>
              <a:rPr lang="en-US" sz="1600" dirty="0"/>
              <a:t> </a:t>
            </a:r>
            <a:r>
              <a:rPr lang="en-US" sz="1600" dirty="0" err="1"/>
              <a:t>sulla</a:t>
            </a:r>
            <a:r>
              <a:rPr lang="en-US" sz="1600" dirty="0"/>
              <a:t> </a:t>
            </a:r>
            <a:r>
              <a:rPr lang="en-US" sz="1600" dirty="0" err="1"/>
              <a:t>superficie</a:t>
            </a:r>
            <a:r>
              <a:rPr lang="en-US" sz="1600" dirty="0"/>
              <a:t> </a:t>
            </a:r>
            <a:r>
              <a:rPr lang="en-US" sz="1600" dirty="0" err="1"/>
              <a:t>eseguendo</a:t>
            </a:r>
            <a:r>
              <a:rPr lang="en-US" sz="1600" dirty="0"/>
              <a:t> </a:t>
            </a:r>
            <a:r>
              <a:rPr lang="en-US" sz="1600" dirty="0" err="1"/>
              <a:t>movimenti</a:t>
            </a:r>
            <a:r>
              <a:rPr lang="en-US" sz="1600" dirty="0"/>
              <a:t> </a:t>
            </a:r>
            <a:r>
              <a:rPr lang="en-US" sz="1600" dirty="0" err="1"/>
              <a:t>paralleli</a:t>
            </a:r>
            <a:r>
              <a:rPr lang="en-US" sz="1600" dirty="0"/>
              <a:t> e a S in modo da </a:t>
            </a:r>
            <a:r>
              <a:rPr lang="en-US" sz="1600" dirty="0" err="1"/>
              <a:t>coprire</a:t>
            </a:r>
            <a:r>
              <a:rPr lang="en-US" sz="1600" dirty="0"/>
              <a:t> </a:t>
            </a:r>
            <a:r>
              <a:rPr lang="en-US" sz="1600" dirty="0" err="1"/>
              <a:t>l’intera</a:t>
            </a:r>
            <a:r>
              <a:rPr lang="en-US" sz="1600" dirty="0"/>
              <a:t> area.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err="1"/>
              <a:t>Girare</a:t>
            </a:r>
            <a:r>
              <a:rPr lang="en-US" sz="1600" dirty="0"/>
              <a:t> </a:t>
            </a:r>
            <a:r>
              <a:rPr lang="en-US" sz="1600" dirty="0" err="1"/>
              <a:t>spesso</a:t>
            </a:r>
            <a:r>
              <a:rPr lang="en-US" sz="1600" dirty="0"/>
              <a:t> il </a:t>
            </a:r>
            <a:r>
              <a:rPr lang="en-US" sz="1600" dirty="0" err="1"/>
              <a:t>telo</a:t>
            </a:r>
            <a:r>
              <a:rPr lang="en-US" sz="1600" dirty="0"/>
              <a:t>.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Una volta </a:t>
            </a:r>
            <a:r>
              <a:rPr lang="en-US" sz="1600" dirty="0" err="1"/>
              <a:t>utilizzate</a:t>
            </a:r>
            <a:r>
              <a:rPr lang="en-US" sz="1600" dirty="0"/>
              <a:t> </a:t>
            </a:r>
            <a:r>
              <a:rPr lang="en-US" sz="1600" dirty="0" err="1"/>
              <a:t>tutte</a:t>
            </a:r>
            <a:r>
              <a:rPr lang="en-US" sz="1600" dirty="0"/>
              <a:t> le </a:t>
            </a:r>
            <a:r>
              <a:rPr lang="en-US" sz="1600" dirty="0" err="1"/>
              <a:t>facce</a:t>
            </a:r>
            <a:r>
              <a:rPr lang="en-US" sz="1600" dirty="0"/>
              <a:t> del </a:t>
            </a:r>
            <a:r>
              <a:rPr lang="en-US" sz="1600" dirty="0" err="1"/>
              <a:t>telo</a:t>
            </a:r>
            <a:r>
              <a:rPr lang="en-US" sz="1600" dirty="0"/>
              <a:t>, </a:t>
            </a:r>
            <a:r>
              <a:rPr lang="en-US" sz="1600" dirty="0" err="1"/>
              <a:t>gettarlo</a:t>
            </a:r>
            <a:r>
              <a:rPr lang="en-US" sz="1600" dirty="0"/>
              <a:t> se </a:t>
            </a:r>
            <a:r>
              <a:rPr lang="en-US" sz="1600" dirty="0" err="1"/>
              <a:t>monouso</a:t>
            </a:r>
            <a:r>
              <a:rPr lang="en-US" sz="1600" dirty="0"/>
              <a:t>.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Se </a:t>
            </a:r>
            <a:r>
              <a:rPr lang="en-US" sz="1600" dirty="0" err="1"/>
              <a:t>si</a:t>
            </a:r>
            <a:r>
              <a:rPr lang="en-US" sz="1600" dirty="0"/>
              <a:t> </a:t>
            </a:r>
            <a:r>
              <a:rPr lang="en-US" sz="1600" dirty="0" err="1"/>
              <a:t>usa</a:t>
            </a:r>
            <a:r>
              <a:rPr lang="en-US" sz="1600" dirty="0"/>
              <a:t> un </a:t>
            </a:r>
            <a:r>
              <a:rPr lang="en-US" sz="1600" dirty="0" err="1"/>
              <a:t>panno</a:t>
            </a:r>
            <a:r>
              <a:rPr lang="en-US" sz="1600" dirty="0"/>
              <a:t> </a:t>
            </a:r>
            <a:r>
              <a:rPr lang="en-US" sz="1600" dirty="0" err="1"/>
              <a:t>riutilizzabile</a:t>
            </a:r>
            <a:r>
              <a:rPr lang="en-US" sz="1600" dirty="0"/>
              <a:t>, </a:t>
            </a:r>
            <a:r>
              <a:rPr lang="en-US" sz="1600" dirty="0" err="1"/>
              <a:t>lavarlo</a:t>
            </a:r>
            <a:r>
              <a:rPr lang="en-US" sz="1600" dirty="0"/>
              <a:t> </a:t>
            </a:r>
            <a:r>
              <a:rPr lang="en-US" sz="1600" dirty="0" err="1"/>
              <a:t>accuratamente</a:t>
            </a:r>
            <a:r>
              <a:rPr lang="en-US" sz="1600" dirty="0"/>
              <a:t> in </a:t>
            </a:r>
            <a:r>
              <a:rPr lang="en-US" sz="1600" dirty="0" err="1"/>
              <a:t>soluzione</a:t>
            </a:r>
            <a:r>
              <a:rPr lang="en-US" sz="1600" dirty="0"/>
              <a:t> </a:t>
            </a:r>
            <a:r>
              <a:rPr lang="en-US" sz="1600" dirty="0" err="1"/>
              <a:t>detergente</a:t>
            </a:r>
            <a:r>
              <a:rPr lang="en-US" sz="1600" dirty="0"/>
              <a:t> e </a:t>
            </a:r>
            <a:r>
              <a:rPr lang="en-US" sz="1600" dirty="0" err="1"/>
              <a:t>sciacquarlo</a:t>
            </a:r>
            <a:r>
              <a:rPr lang="en-US" sz="1600" dirty="0"/>
              <a:t>.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err="1"/>
              <a:t>Cambiare</a:t>
            </a:r>
            <a:r>
              <a:rPr lang="en-US" sz="1600" dirty="0"/>
              <a:t> </a:t>
            </a:r>
            <a:r>
              <a:rPr lang="en-US" sz="1600" dirty="0" err="1"/>
              <a:t>spesso</a:t>
            </a:r>
            <a:r>
              <a:rPr lang="en-US" sz="1600" dirty="0"/>
              <a:t> la </a:t>
            </a:r>
            <a:r>
              <a:rPr lang="en-US" sz="1600" dirty="0" err="1"/>
              <a:t>soluzione</a:t>
            </a:r>
            <a:r>
              <a:rPr lang="en-US" sz="1600" dirty="0"/>
              <a:t> </a:t>
            </a:r>
            <a:r>
              <a:rPr lang="en-US" sz="1600" dirty="0" err="1"/>
              <a:t>detergente</a:t>
            </a:r>
            <a:r>
              <a:rPr lang="en-US" sz="1600" dirty="0"/>
              <a:t>.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err="1"/>
              <a:t>Sciacquare</a:t>
            </a:r>
            <a:r>
              <a:rPr lang="en-US" sz="1600" dirty="0"/>
              <a:t> </a:t>
            </a:r>
            <a:r>
              <a:rPr lang="en-US" sz="1600" dirty="0" err="1"/>
              <a:t>abbondantemente</a:t>
            </a:r>
            <a:r>
              <a:rPr lang="en-US" sz="1600" dirty="0"/>
              <a:t> le </a:t>
            </a:r>
            <a:r>
              <a:rPr lang="en-US" sz="1600" dirty="0" err="1"/>
              <a:t>superfici</a:t>
            </a:r>
            <a:r>
              <a:rPr lang="en-US" sz="1600" dirty="0"/>
              <a:t> </a:t>
            </a:r>
            <a:r>
              <a:rPr lang="en-US" sz="1600" dirty="0" err="1"/>
              <a:t>trattate</a:t>
            </a:r>
            <a:r>
              <a:rPr lang="en-US" sz="1600" dirty="0"/>
              <a:t>.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err="1"/>
              <a:t>Leggere</a:t>
            </a:r>
            <a:r>
              <a:rPr lang="en-US" sz="1600" dirty="0"/>
              <a:t> sempre le </a:t>
            </a:r>
            <a:r>
              <a:rPr lang="en-US" sz="1600" dirty="0" err="1"/>
              <a:t>avvertenze</a:t>
            </a:r>
            <a:r>
              <a:rPr lang="en-US" sz="1600" dirty="0"/>
              <a:t> </a:t>
            </a:r>
            <a:r>
              <a:rPr lang="en-US" sz="1600" dirty="0" err="1"/>
              <a:t>riportate</a:t>
            </a:r>
            <a:r>
              <a:rPr lang="en-US" sz="1600" dirty="0"/>
              <a:t> </a:t>
            </a:r>
            <a:r>
              <a:rPr lang="en-US" sz="1600" dirty="0" err="1"/>
              <a:t>sull’etichetta</a:t>
            </a:r>
            <a:r>
              <a:rPr lang="en-US" sz="1600" dirty="0"/>
              <a:t> e </a:t>
            </a:r>
            <a:r>
              <a:rPr lang="en-US" sz="1600" dirty="0" err="1"/>
              <a:t>richiudere</a:t>
            </a:r>
            <a:r>
              <a:rPr lang="en-US" sz="1600" dirty="0"/>
              <a:t> sempre il </a:t>
            </a:r>
            <a:r>
              <a:rPr lang="en-US" sz="1600" dirty="0" err="1"/>
              <a:t>recipiente</a:t>
            </a:r>
            <a:r>
              <a:rPr lang="en-US" sz="1600" dirty="0"/>
              <a:t> </a:t>
            </a:r>
            <a:r>
              <a:rPr lang="en-US" sz="1600" dirty="0" err="1"/>
              <a:t>quando</a:t>
            </a:r>
            <a:r>
              <a:rPr lang="en-US" sz="1600" dirty="0"/>
              <a:t> non </a:t>
            </a:r>
            <a:r>
              <a:rPr lang="en-US" sz="1600" dirty="0" err="1"/>
              <a:t>si</a:t>
            </a:r>
            <a:r>
              <a:rPr lang="en-US" sz="1600" dirty="0"/>
              <a:t> </a:t>
            </a:r>
            <a:r>
              <a:rPr lang="en-US" sz="1600" dirty="0" err="1"/>
              <a:t>utilizza</a:t>
            </a:r>
            <a:r>
              <a:rPr lang="en-US" sz="1600" dirty="0"/>
              <a:t> </a:t>
            </a:r>
            <a:r>
              <a:rPr lang="en-US" sz="1600" dirty="0" err="1"/>
              <a:t>più</a:t>
            </a:r>
            <a:r>
              <a:rPr lang="en-US" sz="1600" dirty="0"/>
              <a:t> il </a:t>
            </a:r>
            <a:r>
              <a:rPr lang="en-US" sz="1600" dirty="0" err="1"/>
              <a:t>prodotto</a:t>
            </a:r>
            <a:r>
              <a:rPr lang="en-US" sz="1600" dirty="0"/>
              <a:t>.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A </a:t>
            </a:r>
            <a:r>
              <a:rPr lang="en-US" sz="1600" dirty="0" err="1"/>
              <a:t>superficie</a:t>
            </a:r>
            <a:r>
              <a:rPr lang="en-US" sz="1600" dirty="0"/>
              <a:t> </a:t>
            </a:r>
            <a:r>
              <a:rPr lang="en-US" sz="1600" dirty="0" err="1"/>
              <a:t>asciutta</a:t>
            </a:r>
            <a:r>
              <a:rPr lang="en-US" sz="1600" dirty="0"/>
              <a:t> </a:t>
            </a:r>
            <a:r>
              <a:rPr lang="en-US" sz="1600" dirty="0" err="1"/>
              <a:t>ripetere</a:t>
            </a:r>
            <a:r>
              <a:rPr lang="en-US" sz="1600" dirty="0"/>
              <a:t> </a:t>
            </a:r>
            <a:r>
              <a:rPr lang="en-US" sz="1600" dirty="0" err="1"/>
              <a:t>l’intervento</a:t>
            </a:r>
            <a:r>
              <a:rPr lang="en-US" sz="1600" dirty="0"/>
              <a:t> </a:t>
            </a:r>
            <a:r>
              <a:rPr lang="en-US" sz="1600" dirty="0" err="1"/>
              <a:t>utilizzando</a:t>
            </a:r>
            <a:r>
              <a:rPr lang="en-US" sz="1600" dirty="0"/>
              <a:t> il </a:t>
            </a:r>
            <a:r>
              <a:rPr lang="en-US" sz="1600" dirty="0" err="1"/>
              <a:t>disinfettante</a:t>
            </a:r>
            <a:r>
              <a:rPr lang="en-US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805679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CE9A9D2D-13F2-EA46-A45E-131976678578}"/>
              </a:ext>
            </a:extLst>
          </p:cNvPr>
          <p:cNvSpPr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DISINFEZIONE DELLE SUPERFICI</a:t>
            </a:r>
          </a:p>
        </p:txBody>
      </p:sp>
      <p:sp>
        <p:nvSpPr>
          <p:cNvPr id="43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8E48664C-6157-BD4A-B1D3-6EE1A757B9CE}"/>
              </a:ext>
            </a:extLst>
          </p:cNvPr>
          <p:cNvSpPr/>
          <p:nvPr/>
        </p:nvSpPr>
        <p:spPr>
          <a:xfrm>
            <a:off x="283779" y="1929384"/>
            <a:ext cx="11624442" cy="42519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La </a:t>
            </a:r>
            <a:r>
              <a:rPr lang="en-US" dirty="0" err="1"/>
              <a:t>disinfezione</a:t>
            </a:r>
            <a:r>
              <a:rPr lang="en-US" dirty="0"/>
              <a:t> </a:t>
            </a:r>
            <a:r>
              <a:rPr lang="en-US" dirty="0" err="1"/>
              <a:t>deve</a:t>
            </a:r>
            <a:r>
              <a:rPr lang="en-US" dirty="0"/>
              <a:t> </a:t>
            </a:r>
            <a:r>
              <a:rPr lang="en-US" dirty="0" err="1"/>
              <a:t>essere</a:t>
            </a:r>
            <a:r>
              <a:rPr lang="en-US" dirty="0"/>
              <a:t> </a:t>
            </a:r>
            <a:r>
              <a:rPr lang="en-US" dirty="0" err="1"/>
              <a:t>preceduta</a:t>
            </a:r>
            <a:r>
              <a:rPr lang="en-US" dirty="0"/>
              <a:t> da </a:t>
            </a:r>
            <a:r>
              <a:rPr lang="en-US" dirty="0" err="1"/>
              <a:t>accurata</a:t>
            </a:r>
            <a:r>
              <a:rPr lang="en-US" dirty="0"/>
              <a:t> </a:t>
            </a:r>
            <a:r>
              <a:rPr lang="en-US" dirty="0" err="1"/>
              <a:t>pulizia</a:t>
            </a:r>
            <a:r>
              <a:rPr lang="en-US" dirty="0"/>
              <a:t>. Lo </a:t>
            </a:r>
            <a:r>
              <a:rPr lang="en-US" dirty="0" err="1"/>
              <a:t>scopo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quello</a:t>
            </a:r>
            <a:r>
              <a:rPr lang="en-US" dirty="0"/>
              <a:t> di </a:t>
            </a:r>
            <a:r>
              <a:rPr lang="en-US" dirty="0" err="1"/>
              <a:t>eliminare</a:t>
            </a:r>
            <a:r>
              <a:rPr lang="en-US" dirty="0"/>
              <a:t> lo </a:t>
            </a:r>
            <a:r>
              <a:rPr lang="en-US" dirty="0" err="1"/>
              <a:t>sporco</a:t>
            </a:r>
            <a:r>
              <a:rPr lang="en-US" dirty="0"/>
              <a:t> in modo da </a:t>
            </a:r>
            <a:r>
              <a:rPr lang="en-US" dirty="0" err="1"/>
              <a:t>diminuire</a:t>
            </a:r>
            <a:r>
              <a:rPr lang="en-US" dirty="0"/>
              <a:t> la </a:t>
            </a:r>
            <a:r>
              <a:rPr lang="en-US" dirty="0" err="1"/>
              <a:t>carica</a:t>
            </a:r>
            <a:r>
              <a:rPr lang="en-US" dirty="0"/>
              <a:t> </a:t>
            </a:r>
            <a:r>
              <a:rPr lang="en-US" dirty="0" err="1"/>
              <a:t>microbica</a:t>
            </a:r>
            <a:r>
              <a:rPr lang="en-US" dirty="0"/>
              <a:t> </a:t>
            </a:r>
            <a:r>
              <a:rPr lang="en-US" dirty="0" err="1"/>
              <a:t>favorendo</a:t>
            </a:r>
            <a:r>
              <a:rPr lang="en-US" dirty="0"/>
              <a:t> la </a:t>
            </a:r>
            <a:r>
              <a:rPr lang="en-US" dirty="0" err="1"/>
              <a:t>penetrazione</a:t>
            </a:r>
            <a:r>
              <a:rPr lang="en-US" dirty="0"/>
              <a:t> del principio </a:t>
            </a:r>
            <a:r>
              <a:rPr lang="en-US" dirty="0" err="1"/>
              <a:t>attivo</a:t>
            </a:r>
            <a:r>
              <a:rPr lang="en-US" dirty="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Verificare</a:t>
            </a:r>
            <a:r>
              <a:rPr lang="en-US" dirty="0"/>
              <a:t> se la </a:t>
            </a:r>
            <a:r>
              <a:rPr lang="en-US" dirty="0" err="1"/>
              <a:t>concentrazione</a:t>
            </a:r>
            <a:r>
              <a:rPr lang="en-US" dirty="0"/>
              <a:t> del </a:t>
            </a:r>
            <a:r>
              <a:rPr lang="en-US" dirty="0" err="1"/>
              <a:t>disinfettante</a:t>
            </a:r>
            <a:r>
              <a:rPr lang="en-US" dirty="0"/>
              <a:t> </a:t>
            </a:r>
            <a:r>
              <a:rPr lang="en-US" dirty="0" err="1"/>
              <a:t>sia</a:t>
            </a:r>
            <a:r>
              <a:rPr lang="en-US" dirty="0"/>
              <a:t> </a:t>
            </a:r>
            <a:r>
              <a:rPr lang="en-US" dirty="0" err="1"/>
              <a:t>adeguata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tipologia</a:t>
            </a:r>
            <a:r>
              <a:rPr lang="en-US" dirty="0"/>
              <a:t> di </a:t>
            </a:r>
            <a:r>
              <a:rPr lang="en-US" dirty="0" err="1"/>
              <a:t>superficie</a:t>
            </a:r>
            <a:r>
              <a:rPr lang="en-US" dirty="0"/>
              <a:t> da </a:t>
            </a:r>
            <a:r>
              <a:rPr lang="en-US" dirty="0" err="1"/>
              <a:t>trattare</a:t>
            </a:r>
            <a:r>
              <a:rPr lang="en-US" dirty="0"/>
              <a:t>, in </a:t>
            </a:r>
            <a:r>
              <a:rPr lang="en-US" dirty="0" err="1"/>
              <a:t>caso</a:t>
            </a:r>
            <a:r>
              <a:rPr lang="en-US" dirty="0"/>
              <a:t> </a:t>
            </a:r>
            <a:r>
              <a:rPr lang="en-US" dirty="0" err="1"/>
              <a:t>contrario</a:t>
            </a:r>
            <a:r>
              <a:rPr lang="en-US" dirty="0"/>
              <a:t> </a:t>
            </a:r>
            <a:r>
              <a:rPr lang="en-US" dirty="0" err="1"/>
              <a:t>diluire</a:t>
            </a:r>
            <a:r>
              <a:rPr lang="en-US" dirty="0"/>
              <a:t> il </a:t>
            </a:r>
            <a:r>
              <a:rPr lang="en-US" dirty="0" err="1"/>
              <a:t>prodotto</a:t>
            </a:r>
            <a:r>
              <a:rPr lang="en-US" dirty="0"/>
              <a:t> </a:t>
            </a:r>
            <a:r>
              <a:rPr lang="en-US" dirty="0" err="1"/>
              <a:t>fino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concentrazione</a:t>
            </a:r>
            <a:r>
              <a:rPr lang="en-US" dirty="0"/>
              <a:t> desiderata. Una </a:t>
            </a:r>
            <a:r>
              <a:rPr lang="en-US" dirty="0" err="1"/>
              <a:t>concentrazione</a:t>
            </a:r>
            <a:r>
              <a:rPr lang="en-US" dirty="0"/>
              <a:t> </a:t>
            </a:r>
            <a:r>
              <a:rPr lang="en-US" dirty="0" err="1"/>
              <a:t>impropria</a:t>
            </a:r>
            <a:r>
              <a:rPr lang="en-US" dirty="0"/>
              <a:t> di </a:t>
            </a:r>
            <a:r>
              <a:rPr lang="en-US" dirty="0" err="1"/>
              <a:t>disinfettante</a:t>
            </a:r>
            <a:r>
              <a:rPr lang="en-US" dirty="0"/>
              <a:t> non ne </a:t>
            </a:r>
            <a:r>
              <a:rPr lang="en-US" dirty="0" err="1"/>
              <a:t>aumenta</a:t>
            </a:r>
            <a:r>
              <a:rPr lang="en-US" dirty="0"/>
              <a:t> </a:t>
            </a:r>
            <a:r>
              <a:rPr lang="en-US" dirty="0" err="1"/>
              <a:t>l’efficacia</a:t>
            </a:r>
            <a:r>
              <a:rPr lang="en-US" dirty="0"/>
              <a:t>.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Tutti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disinfettanti</a:t>
            </a:r>
            <a:r>
              <a:rPr lang="en-US" dirty="0"/>
              <a:t> </a:t>
            </a:r>
            <a:r>
              <a:rPr lang="en-US" dirty="0" err="1"/>
              <a:t>usati</a:t>
            </a:r>
            <a:r>
              <a:rPr lang="en-US" dirty="0"/>
              <a:t> in modo </a:t>
            </a:r>
            <a:r>
              <a:rPr lang="en-US" dirty="0" err="1"/>
              <a:t>improprio</a:t>
            </a:r>
            <a:r>
              <a:rPr lang="en-US" dirty="0"/>
              <a:t> </a:t>
            </a:r>
            <a:r>
              <a:rPr lang="en-US" dirty="0" err="1"/>
              <a:t>possono</a:t>
            </a:r>
            <a:r>
              <a:rPr lang="en-US" dirty="0"/>
              <a:t> </a:t>
            </a:r>
            <a:r>
              <a:rPr lang="en-US" dirty="0" err="1"/>
              <a:t>determinare</a:t>
            </a:r>
            <a:r>
              <a:rPr lang="en-US" dirty="0"/>
              <a:t> </a:t>
            </a:r>
            <a:r>
              <a:rPr lang="en-US" dirty="0" err="1"/>
              <a:t>effetti</a:t>
            </a:r>
            <a:r>
              <a:rPr lang="en-US" dirty="0"/>
              <a:t> </a:t>
            </a:r>
            <a:r>
              <a:rPr lang="en-US" dirty="0" err="1"/>
              <a:t>indesiderati</a:t>
            </a:r>
            <a:r>
              <a:rPr lang="en-US" dirty="0"/>
              <a:t> (</a:t>
            </a:r>
            <a:r>
              <a:rPr lang="en-US" dirty="0" err="1"/>
              <a:t>danni</a:t>
            </a:r>
            <a:r>
              <a:rPr lang="en-US" dirty="0"/>
              <a:t> alle </a:t>
            </a:r>
            <a:r>
              <a:rPr lang="en-US" dirty="0" err="1"/>
              <a:t>persone</a:t>
            </a:r>
            <a:r>
              <a:rPr lang="en-US" dirty="0"/>
              <a:t> e ai </a:t>
            </a:r>
            <a:r>
              <a:rPr lang="en-US" dirty="0" err="1"/>
              <a:t>materiali</a:t>
            </a:r>
            <a:r>
              <a:rPr lang="en-US" dirty="0"/>
              <a:t>).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Non </a:t>
            </a:r>
            <a:r>
              <a:rPr lang="en-US" dirty="0" err="1"/>
              <a:t>rabboccare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le </a:t>
            </a:r>
            <a:r>
              <a:rPr lang="en-US" dirty="0" err="1"/>
              <a:t>soluzioni</a:t>
            </a:r>
            <a:r>
              <a:rPr lang="en-US" dirty="0"/>
              <a:t> </a:t>
            </a:r>
            <a:r>
              <a:rPr lang="en-US" dirty="0" err="1"/>
              <a:t>disinfettanti</a:t>
            </a:r>
            <a:r>
              <a:rPr lang="en-US" dirty="0"/>
              <a:t>.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Non </a:t>
            </a:r>
            <a:r>
              <a:rPr lang="en-US" b="1" dirty="0" err="1"/>
              <a:t>lasciare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contenitori</a:t>
            </a:r>
            <a:r>
              <a:rPr lang="en-US" b="1" dirty="0"/>
              <a:t> </a:t>
            </a:r>
            <a:r>
              <a:rPr lang="en-US" b="1" dirty="0" err="1"/>
              <a:t>dei</a:t>
            </a:r>
            <a:r>
              <a:rPr lang="en-US" b="1" dirty="0"/>
              <a:t> </a:t>
            </a:r>
            <a:r>
              <a:rPr lang="en-US" b="1" dirty="0" err="1"/>
              <a:t>disinfettanti</a:t>
            </a:r>
            <a:r>
              <a:rPr lang="en-US" b="1" dirty="0"/>
              <a:t> </a:t>
            </a:r>
            <a:r>
              <a:rPr lang="en-US" b="1" dirty="0" err="1"/>
              <a:t>aperti</a:t>
            </a:r>
            <a:r>
              <a:rPr lang="en-US" b="1" dirty="0"/>
              <a:t> </a:t>
            </a:r>
            <a:r>
              <a:rPr lang="en-US" dirty="0"/>
              <a:t>e, </a:t>
            </a:r>
            <a:r>
              <a:rPr lang="en-US" dirty="0" err="1"/>
              <a:t>ogni</a:t>
            </a:r>
            <a:r>
              <a:rPr lang="en-US" dirty="0"/>
              <a:t> volta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aprono</a:t>
            </a:r>
            <a:r>
              <a:rPr lang="en-US" dirty="0"/>
              <a:t>, non </a:t>
            </a:r>
            <a:r>
              <a:rPr lang="en-US" dirty="0" err="1"/>
              <a:t>contaminare</a:t>
            </a:r>
            <a:r>
              <a:rPr lang="en-US" dirty="0"/>
              <a:t> la </a:t>
            </a:r>
            <a:r>
              <a:rPr lang="en-US" dirty="0" err="1"/>
              <a:t>parte</a:t>
            </a:r>
            <a:r>
              <a:rPr lang="en-US" dirty="0"/>
              <a:t> interna del </a:t>
            </a:r>
            <a:r>
              <a:rPr lang="en-US" dirty="0" err="1"/>
              <a:t>tappo</a:t>
            </a:r>
            <a:r>
              <a:rPr lang="en-US" dirty="0"/>
              <a:t> (</a:t>
            </a:r>
            <a:r>
              <a:rPr lang="en-US" dirty="0" err="1"/>
              <a:t>poggiare</a:t>
            </a:r>
            <a:r>
              <a:rPr lang="en-US" dirty="0"/>
              <a:t> il </a:t>
            </a:r>
            <a:r>
              <a:rPr lang="en-US" dirty="0" err="1"/>
              <a:t>tappo</a:t>
            </a:r>
            <a:r>
              <a:rPr lang="en-US" dirty="0"/>
              <a:t> sempre </a:t>
            </a:r>
            <a:r>
              <a:rPr lang="en-US" dirty="0" err="1"/>
              <a:t>rovesciato</a:t>
            </a:r>
            <a:r>
              <a:rPr lang="en-US" dirty="0"/>
              <a:t>).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Conservare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contenitori</a:t>
            </a:r>
            <a:r>
              <a:rPr lang="en-US" dirty="0"/>
              <a:t> ben </a:t>
            </a:r>
            <a:r>
              <a:rPr lang="en-US" dirty="0" err="1"/>
              <a:t>chiusi</a:t>
            </a:r>
            <a:r>
              <a:rPr lang="en-US" dirty="0"/>
              <a:t>, al </a:t>
            </a:r>
            <a:r>
              <a:rPr lang="en-US" dirty="0" err="1"/>
              <a:t>riparo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luce, </a:t>
            </a:r>
            <a:r>
              <a:rPr lang="en-US" dirty="0" err="1"/>
              <a:t>lontano</a:t>
            </a:r>
            <a:r>
              <a:rPr lang="en-US" dirty="0"/>
              <a:t> da </a:t>
            </a:r>
            <a:r>
              <a:rPr lang="en-US" dirty="0" err="1"/>
              <a:t>fonti</a:t>
            </a:r>
            <a:r>
              <a:rPr lang="en-US" dirty="0"/>
              <a:t> di </a:t>
            </a:r>
            <a:r>
              <a:rPr lang="en-US" dirty="0" err="1"/>
              <a:t>calore</a:t>
            </a:r>
            <a:r>
              <a:rPr lang="en-US" dirty="0"/>
              <a:t> e in un </a:t>
            </a:r>
            <a:r>
              <a:rPr lang="en-US" dirty="0" err="1"/>
              <a:t>apposito</a:t>
            </a:r>
            <a:r>
              <a:rPr lang="en-US" dirty="0"/>
              <a:t> </a:t>
            </a:r>
            <a:r>
              <a:rPr lang="en-US" dirty="0" err="1"/>
              <a:t>armadietto</a:t>
            </a:r>
            <a:r>
              <a:rPr lang="en-US" dirty="0"/>
              <a:t>.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Il </a:t>
            </a:r>
            <a:r>
              <a:rPr lang="en-US" dirty="0" err="1"/>
              <a:t>prodotto</a:t>
            </a:r>
            <a:r>
              <a:rPr lang="en-US" dirty="0"/>
              <a:t> </a:t>
            </a:r>
            <a:r>
              <a:rPr lang="en-US" dirty="0" err="1"/>
              <a:t>deve</a:t>
            </a:r>
            <a:r>
              <a:rPr lang="en-US" dirty="0"/>
              <a:t> </a:t>
            </a:r>
            <a:r>
              <a:rPr lang="en-US" dirty="0" err="1"/>
              <a:t>essere</a:t>
            </a:r>
            <a:r>
              <a:rPr lang="en-US" dirty="0"/>
              <a:t> sempre </a:t>
            </a:r>
            <a:r>
              <a:rPr lang="en-US" dirty="0" err="1"/>
              <a:t>mantenuto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contenitore</a:t>
            </a:r>
            <a:r>
              <a:rPr lang="en-US" dirty="0"/>
              <a:t> </a:t>
            </a:r>
            <a:r>
              <a:rPr lang="en-US" dirty="0" err="1"/>
              <a:t>originale</a:t>
            </a:r>
            <a:r>
              <a:rPr lang="en-US" dirty="0"/>
              <a:t>, a </a:t>
            </a:r>
            <a:r>
              <a:rPr lang="en-US" dirty="0" err="1"/>
              <a:t>meno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non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renda</a:t>
            </a:r>
            <a:r>
              <a:rPr lang="en-US" dirty="0"/>
              <a:t> </a:t>
            </a:r>
            <a:r>
              <a:rPr lang="en-US" dirty="0" err="1"/>
              <a:t>necessaria</a:t>
            </a:r>
            <a:r>
              <a:rPr lang="en-US" dirty="0"/>
              <a:t> la </a:t>
            </a:r>
            <a:r>
              <a:rPr lang="en-US" dirty="0" err="1"/>
              <a:t>diluizione</a:t>
            </a:r>
            <a:r>
              <a:rPr lang="en-US" dirty="0"/>
              <a:t>,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andrà</a:t>
            </a:r>
            <a:r>
              <a:rPr lang="en-US" dirty="0"/>
              <a:t> </a:t>
            </a:r>
            <a:r>
              <a:rPr lang="en-US" dirty="0" err="1"/>
              <a:t>fatta</a:t>
            </a:r>
            <a:r>
              <a:rPr lang="en-US" dirty="0"/>
              <a:t> </a:t>
            </a:r>
            <a:r>
              <a:rPr lang="en-US" dirty="0" err="1"/>
              <a:t>seguendo</a:t>
            </a:r>
            <a:r>
              <a:rPr lang="en-US" dirty="0"/>
              <a:t> le </a:t>
            </a:r>
            <a:r>
              <a:rPr lang="en-US" dirty="0" err="1"/>
              <a:t>modalità</a:t>
            </a:r>
            <a:r>
              <a:rPr lang="en-US" dirty="0"/>
              <a:t> </a:t>
            </a:r>
            <a:r>
              <a:rPr lang="en-US" dirty="0" err="1"/>
              <a:t>concordate</a:t>
            </a:r>
            <a:r>
              <a:rPr lang="en-US" dirty="0"/>
              <a:t> e </a:t>
            </a:r>
            <a:r>
              <a:rPr lang="en-US" dirty="0" err="1"/>
              <a:t>utilizzando</a:t>
            </a:r>
            <a:r>
              <a:rPr lang="en-US" dirty="0"/>
              <a:t> </a:t>
            </a:r>
            <a:r>
              <a:rPr lang="en-US" dirty="0" err="1"/>
              <a:t>acqua</a:t>
            </a:r>
            <a:r>
              <a:rPr lang="en-US" dirty="0"/>
              <a:t> o </a:t>
            </a:r>
            <a:r>
              <a:rPr lang="en-US" dirty="0" err="1"/>
              <a:t>altri</a:t>
            </a:r>
            <a:r>
              <a:rPr lang="en-US" dirty="0"/>
              <a:t> </a:t>
            </a:r>
            <a:r>
              <a:rPr lang="en-US" dirty="0" err="1"/>
              <a:t>diluenti</a:t>
            </a:r>
            <a:r>
              <a:rPr lang="en-US" dirty="0"/>
              <a:t> non </a:t>
            </a:r>
            <a:r>
              <a:rPr lang="en-US" dirty="0" err="1"/>
              <a:t>inquinati</a:t>
            </a:r>
            <a:r>
              <a:rPr lang="en-US" dirty="0"/>
              <a:t>.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Per </a:t>
            </a:r>
            <a:r>
              <a:rPr lang="en-US" dirty="0" err="1"/>
              <a:t>l’applicazione</a:t>
            </a:r>
            <a:r>
              <a:rPr lang="en-US" dirty="0"/>
              <a:t> fare sempre ben </a:t>
            </a:r>
            <a:r>
              <a:rPr lang="en-US" dirty="0" err="1"/>
              <a:t>attenzione</a:t>
            </a:r>
            <a:r>
              <a:rPr lang="en-US" dirty="0"/>
              <a:t> alle </a:t>
            </a:r>
            <a:r>
              <a:rPr lang="en-US" dirty="0" err="1"/>
              <a:t>etichette</a:t>
            </a:r>
            <a:r>
              <a:rPr lang="en-US" dirty="0"/>
              <a:t>, dove </a:t>
            </a:r>
            <a:r>
              <a:rPr lang="en-US" dirty="0" err="1"/>
              <a:t>vengono</a:t>
            </a:r>
            <a:r>
              <a:rPr lang="en-US" dirty="0"/>
              <a:t> </a:t>
            </a:r>
            <a:r>
              <a:rPr lang="en-US" dirty="0" err="1"/>
              <a:t>riportate</a:t>
            </a:r>
            <a:r>
              <a:rPr lang="en-US" dirty="0"/>
              <a:t> le </a:t>
            </a:r>
            <a:r>
              <a:rPr lang="en-US" dirty="0" err="1"/>
              <a:t>diluizioni</a:t>
            </a:r>
            <a:r>
              <a:rPr lang="en-US" dirty="0"/>
              <a:t> da </a:t>
            </a:r>
            <a:r>
              <a:rPr lang="en-US" dirty="0" err="1"/>
              <a:t>effettuare</a:t>
            </a:r>
            <a:r>
              <a:rPr lang="en-US" dirty="0"/>
              <a:t> prima </a:t>
            </a:r>
            <a:r>
              <a:rPr lang="en-US" dirty="0" err="1"/>
              <a:t>dell’impiego</a:t>
            </a:r>
            <a:r>
              <a:rPr lang="en-US" dirty="0"/>
              <a:t>, le </a:t>
            </a:r>
            <a:r>
              <a:rPr lang="en-US" dirty="0" err="1"/>
              <a:t>modalità</a:t>
            </a:r>
            <a:r>
              <a:rPr lang="en-US" dirty="0"/>
              <a:t> e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eventuali</a:t>
            </a:r>
            <a:r>
              <a:rPr lang="en-US" dirty="0"/>
              <a:t> </a:t>
            </a:r>
            <a:r>
              <a:rPr lang="en-US" dirty="0" err="1"/>
              <a:t>dispositivi</a:t>
            </a:r>
            <a:r>
              <a:rPr lang="en-US" dirty="0"/>
              <a:t> di </a:t>
            </a:r>
            <a:r>
              <a:rPr lang="en-US" dirty="0" err="1"/>
              <a:t>protezione</a:t>
            </a:r>
            <a:r>
              <a:rPr lang="en-US" dirty="0"/>
              <a:t> </a:t>
            </a:r>
            <a:r>
              <a:rPr lang="en-US" dirty="0" err="1"/>
              <a:t>individuale</a:t>
            </a:r>
            <a:r>
              <a:rPr lang="en-US" dirty="0"/>
              <a:t> da </a:t>
            </a:r>
            <a:r>
              <a:rPr lang="en-US" dirty="0" err="1"/>
              <a:t>utilizzare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9498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CE9A9D2D-13F2-EA46-A45E-131976678578}"/>
              </a:ext>
            </a:extLst>
          </p:cNvPr>
          <p:cNvSpPr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DISINFEZIONE DELLE SUPERFICI</a:t>
            </a:r>
          </a:p>
        </p:txBody>
      </p:sp>
      <p:sp>
        <p:nvSpPr>
          <p:cNvPr id="43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8E48664C-6157-BD4A-B1D3-6EE1A757B9CE}"/>
              </a:ext>
            </a:extLst>
          </p:cNvPr>
          <p:cNvSpPr/>
          <p:nvPr/>
        </p:nvSpPr>
        <p:spPr>
          <a:xfrm>
            <a:off x="838200" y="1929384"/>
            <a:ext cx="10515600" cy="42519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Evitare</a:t>
            </a:r>
            <a:r>
              <a:rPr lang="en-US" sz="2000" dirty="0"/>
              <a:t> di </a:t>
            </a:r>
            <a:r>
              <a:rPr lang="en-US" sz="2000" dirty="0" err="1"/>
              <a:t>portare</a:t>
            </a:r>
            <a:r>
              <a:rPr lang="en-US" sz="2000" dirty="0"/>
              <a:t> a </a:t>
            </a:r>
            <a:r>
              <a:rPr lang="en-US" sz="2000" dirty="0" err="1"/>
              <a:t>contatto</a:t>
            </a:r>
            <a:r>
              <a:rPr lang="en-US" sz="2000" dirty="0"/>
              <a:t> </a:t>
            </a:r>
            <a:r>
              <a:rPr lang="en-US" sz="2000" dirty="0" err="1"/>
              <a:t>l’imboccatura</a:t>
            </a:r>
            <a:r>
              <a:rPr lang="en-US" sz="2000" dirty="0"/>
              <a:t> del </a:t>
            </a:r>
            <a:r>
              <a:rPr lang="en-US" sz="2000" dirty="0" err="1"/>
              <a:t>contenitore</a:t>
            </a:r>
            <a:r>
              <a:rPr lang="en-US" sz="2000" dirty="0"/>
              <a:t> con </a:t>
            </a:r>
            <a:r>
              <a:rPr lang="en-US" sz="2000" dirty="0" err="1"/>
              <a:t>mani</a:t>
            </a:r>
            <a:r>
              <a:rPr lang="en-US" sz="2000" dirty="0"/>
              <a:t>, </a:t>
            </a:r>
            <a:r>
              <a:rPr lang="en-US" sz="2000" dirty="0" err="1"/>
              <a:t>garze</a:t>
            </a:r>
            <a:r>
              <a:rPr lang="en-US" sz="2000" dirty="0"/>
              <a:t>, panni o </a:t>
            </a:r>
            <a:r>
              <a:rPr lang="en-US" sz="2000" dirty="0" err="1"/>
              <a:t>altro</a:t>
            </a:r>
            <a:endParaRPr lang="en-US" sz="2000" dirty="0"/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Se non </a:t>
            </a:r>
            <a:r>
              <a:rPr lang="en-US" sz="2000" dirty="0" err="1"/>
              <a:t>chiaramente</a:t>
            </a:r>
            <a:r>
              <a:rPr lang="en-US" sz="2000" dirty="0"/>
              <a:t> </a:t>
            </a:r>
            <a:r>
              <a:rPr lang="en-US" sz="2000" dirty="0" err="1"/>
              <a:t>specificato</a:t>
            </a:r>
            <a:r>
              <a:rPr lang="en-US" sz="2000" dirty="0"/>
              <a:t> o </a:t>
            </a:r>
            <a:r>
              <a:rPr lang="en-US" sz="2000" dirty="0" err="1"/>
              <a:t>già</a:t>
            </a:r>
            <a:r>
              <a:rPr lang="en-US" sz="2000" dirty="0"/>
              <a:t> </a:t>
            </a:r>
            <a:r>
              <a:rPr lang="en-US" sz="2000" dirty="0" err="1"/>
              <a:t>previsto</a:t>
            </a:r>
            <a:r>
              <a:rPr lang="en-US" sz="2000" dirty="0"/>
              <a:t> dal </a:t>
            </a:r>
            <a:r>
              <a:rPr lang="en-US" sz="2000" dirty="0" err="1"/>
              <a:t>produttore</a:t>
            </a:r>
            <a:r>
              <a:rPr lang="en-US" sz="2000" dirty="0"/>
              <a:t> </a:t>
            </a:r>
            <a:r>
              <a:rPr lang="en-US" sz="2000" dirty="0" err="1"/>
              <a:t>è</a:t>
            </a:r>
            <a:r>
              <a:rPr lang="en-US" sz="2000" dirty="0"/>
              <a:t> bene non </a:t>
            </a:r>
            <a:r>
              <a:rPr lang="en-US" sz="2000" dirty="0" err="1"/>
              <a:t>associare</a:t>
            </a:r>
            <a:r>
              <a:rPr lang="en-US" sz="2000" dirty="0"/>
              <a:t> </a:t>
            </a:r>
            <a:r>
              <a:rPr lang="en-US" sz="2000" dirty="0" err="1"/>
              <a:t>mai</a:t>
            </a:r>
            <a:r>
              <a:rPr lang="en-US" sz="2000" dirty="0"/>
              <a:t> due </a:t>
            </a:r>
            <a:r>
              <a:rPr lang="en-US" sz="2000" dirty="0" err="1"/>
              <a:t>disinfettanti</a:t>
            </a:r>
            <a:r>
              <a:rPr lang="en-US" sz="2000" dirty="0"/>
              <a:t> o un </a:t>
            </a:r>
            <a:r>
              <a:rPr lang="en-US" sz="2000" dirty="0" err="1"/>
              <a:t>disinfettante</a:t>
            </a:r>
            <a:r>
              <a:rPr lang="en-US" sz="2000" dirty="0"/>
              <a:t> con un </a:t>
            </a:r>
            <a:r>
              <a:rPr lang="en-US" sz="2000" dirty="0" err="1"/>
              <a:t>detergente</a:t>
            </a:r>
            <a:r>
              <a:rPr lang="en-US" sz="2000" dirty="0"/>
              <a:t> per </a:t>
            </a:r>
            <a:r>
              <a:rPr lang="en-US" sz="2000" dirty="0" err="1"/>
              <a:t>evitare</a:t>
            </a:r>
            <a:r>
              <a:rPr lang="en-US" sz="2000" dirty="0"/>
              <a:t> </a:t>
            </a:r>
            <a:r>
              <a:rPr lang="en-US" sz="2000" dirty="0" err="1"/>
              <a:t>problemi</a:t>
            </a:r>
            <a:r>
              <a:rPr lang="en-US" sz="2000" dirty="0"/>
              <a:t> di </a:t>
            </a:r>
            <a:r>
              <a:rPr lang="en-US" sz="2000" dirty="0" err="1"/>
              <a:t>interazioni</a:t>
            </a:r>
            <a:r>
              <a:rPr lang="en-US" sz="2000" dirty="0"/>
              <a:t> o di </a:t>
            </a:r>
            <a:r>
              <a:rPr lang="en-US" sz="2000" dirty="0" err="1"/>
              <a:t>eventuali</a:t>
            </a:r>
            <a:r>
              <a:rPr lang="en-US" sz="2000" dirty="0"/>
              <a:t> </a:t>
            </a:r>
            <a:r>
              <a:rPr lang="en-US" sz="2000" dirty="0" err="1"/>
              <a:t>incompatibilità</a:t>
            </a:r>
            <a:r>
              <a:rPr lang="en-US" sz="2000" dirty="0"/>
              <a:t> </a:t>
            </a:r>
            <a:r>
              <a:rPr lang="en-US" sz="2000" dirty="0" err="1"/>
              <a:t>che</a:t>
            </a:r>
            <a:r>
              <a:rPr lang="en-US" sz="2000" dirty="0"/>
              <a:t> </a:t>
            </a:r>
            <a:r>
              <a:rPr lang="en-US" sz="2000" dirty="0" err="1"/>
              <a:t>potrebbero</a:t>
            </a:r>
            <a:r>
              <a:rPr lang="en-US" sz="2000" dirty="0"/>
              <a:t> </a:t>
            </a:r>
            <a:r>
              <a:rPr lang="en-US" sz="2000" dirty="0" err="1"/>
              <a:t>compromettere</a:t>
            </a:r>
            <a:r>
              <a:rPr lang="en-US" sz="2000" dirty="0"/>
              <a:t> </a:t>
            </a:r>
            <a:r>
              <a:rPr lang="en-US" sz="2000" dirty="0" err="1"/>
              <a:t>l’azione</a:t>
            </a:r>
            <a:r>
              <a:rPr lang="en-US" sz="2000" dirty="0"/>
              <a:t> </a:t>
            </a:r>
            <a:r>
              <a:rPr lang="en-US" sz="2000" dirty="0" err="1"/>
              <a:t>detergente</a:t>
            </a:r>
            <a:r>
              <a:rPr lang="en-US" sz="2000" dirty="0"/>
              <a:t> e/o </a:t>
            </a:r>
            <a:r>
              <a:rPr lang="en-US" sz="2000" dirty="0" err="1"/>
              <a:t>disinfettante</a:t>
            </a:r>
            <a:r>
              <a:rPr lang="en-US" sz="2000" dirty="0"/>
              <a:t>.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Il </a:t>
            </a:r>
            <a:r>
              <a:rPr lang="en-US" sz="2000" dirty="0" err="1"/>
              <a:t>disinfettante</a:t>
            </a:r>
            <a:r>
              <a:rPr lang="en-US" sz="2000" dirty="0"/>
              <a:t> </a:t>
            </a:r>
            <a:r>
              <a:rPr lang="en-US" sz="2000" dirty="0" err="1"/>
              <a:t>chimico</a:t>
            </a:r>
            <a:r>
              <a:rPr lang="en-US" sz="2000" dirty="0"/>
              <a:t> </a:t>
            </a:r>
            <a:r>
              <a:rPr lang="en-US" sz="2000" dirty="0" err="1"/>
              <a:t>più</a:t>
            </a:r>
            <a:r>
              <a:rPr lang="en-US" sz="2000" dirty="0"/>
              <a:t> </a:t>
            </a:r>
            <a:r>
              <a:rPr lang="en-US" sz="2000" dirty="0" err="1"/>
              <a:t>utilizzato</a:t>
            </a:r>
            <a:r>
              <a:rPr lang="en-US" sz="2000" dirty="0"/>
              <a:t> </a:t>
            </a:r>
            <a:r>
              <a:rPr lang="en-US" sz="2000" dirty="0" err="1"/>
              <a:t>nella</a:t>
            </a:r>
            <a:r>
              <a:rPr lang="en-US" sz="2000" dirty="0"/>
              <a:t> </a:t>
            </a:r>
            <a:r>
              <a:rPr lang="en-US" sz="2000" dirty="0" err="1"/>
              <a:t>disinfezione</a:t>
            </a:r>
            <a:r>
              <a:rPr lang="en-US" sz="2000" dirty="0"/>
              <a:t> </a:t>
            </a:r>
            <a:r>
              <a:rPr lang="en-US" sz="2000" dirty="0" err="1"/>
              <a:t>ambientale</a:t>
            </a:r>
            <a:r>
              <a:rPr lang="en-US" sz="2000" dirty="0"/>
              <a:t> (</a:t>
            </a:r>
            <a:r>
              <a:rPr lang="en-US" sz="2000" dirty="0" err="1"/>
              <a:t>pavimenti</a:t>
            </a:r>
            <a:r>
              <a:rPr lang="en-US" sz="2000" dirty="0"/>
              <a:t>, </a:t>
            </a:r>
            <a:r>
              <a:rPr lang="en-US" sz="2000" dirty="0" err="1"/>
              <a:t>pareti</a:t>
            </a:r>
            <a:r>
              <a:rPr lang="en-US" sz="2000" dirty="0"/>
              <a:t>, </a:t>
            </a:r>
            <a:r>
              <a:rPr lang="en-US" sz="2000" dirty="0" err="1"/>
              <a:t>porte</a:t>
            </a:r>
            <a:r>
              <a:rPr lang="en-US" sz="2000" dirty="0"/>
              <a:t>, </a:t>
            </a:r>
            <a:r>
              <a:rPr lang="en-US" sz="2000" dirty="0" err="1"/>
              <a:t>letti</a:t>
            </a:r>
            <a:r>
              <a:rPr lang="en-US" sz="2000" dirty="0"/>
              <a:t>, </a:t>
            </a:r>
            <a:r>
              <a:rPr lang="en-US" sz="2000" dirty="0" err="1"/>
              <a:t>tavoli</a:t>
            </a:r>
            <a:r>
              <a:rPr lang="en-US" sz="2000" dirty="0"/>
              <a:t>, </a:t>
            </a:r>
            <a:r>
              <a:rPr lang="en-US" sz="2000" dirty="0" err="1"/>
              <a:t>servizi</a:t>
            </a:r>
            <a:r>
              <a:rPr lang="en-US" sz="2000" dirty="0"/>
              <a:t> </a:t>
            </a:r>
            <a:r>
              <a:rPr lang="en-US" sz="2000" dirty="0" err="1"/>
              <a:t>igienici</a:t>
            </a:r>
            <a:r>
              <a:rPr lang="en-US" sz="2000" dirty="0"/>
              <a:t>, </a:t>
            </a:r>
            <a:r>
              <a:rPr lang="en-US" sz="2000" dirty="0" err="1"/>
              <a:t>cucine</a:t>
            </a:r>
            <a:r>
              <a:rPr lang="en-US" sz="2000" dirty="0"/>
              <a:t> di </a:t>
            </a:r>
            <a:r>
              <a:rPr lang="en-US" sz="2000" dirty="0" err="1"/>
              <a:t>reparto</a:t>
            </a:r>
            <a:r>
              <a:rPr lang="en-US" sz="2000" dirty="0"/>
              <a:t> </a:t>
            </a:r>
            <a:r>
              <a:rPr lang="en-US" sz="2000" dirty="0" err="1"/>
              <a:t>ecc</a:t>
            </a:r>
            <a:r>
              <a:rPr lang="en-US" sz="2000" dirty="0"/>
              <a:t>.) </a:t>
            </a:r>
            <a:r>
              <a:rPr lang="en-US" sz="2000" dirty="0" err="1"/>
              <a:t>è</a:t>
            </a:r>
            <a:r>
              <a:rPr lang="en-US" sz="2000" dirty="0"/>
              <a:t> </a:t>
            </a:r>
            <a:r>
              <a:rPr lang="en-US" sz="2000" dirty="0" err="1"/>
              <a:t>l’ipoclorito</a:t>
            </a:r>
            <a:r>
              <a:rPr lang="en-US" sz="2000" dirty="0"/>
              <a:t> di sodio </a:t>
            </a:r>
            <a:r>
              <a:rPr lang="en-US" sz="2000" dirty="0" err="1"/>
              <a:t>stabilizzato</a:t>
            </a:r>
            <a:r>
              <a:rPr lang="en-US" sz="2000" dirty="0"/>
              <a:t> </a:t>
            </a:r>
            <a:r>
              <a:rPr lang="en-US" sz="2000" dirty="0" err="1"/>
              <a:t>che</a:t>
            </a:r>
            <a:r>
              <a:rPr lang="en-US" sz="2000" dirty="0"/>
              <a:t>, </a:t>
            </a:r>
            <a:r>
              <a:rPr lang="en-US" sz="2000" dirty="0" err="1"/>
              <a:t>essendo</a:t>
            </a:r>
            <a:r>
              <a:rPr lang="en-US" sz="2000" dirty="0"/>
              <a:t> un </a:t>
            </a:r>
            <a:r>
              <a:rPr lang="en-US" sz="2000" dirty="0" err="1"/>
              <a:t>disinfettante</a:t>
            </a:r>
            <a:r>
              <a:rPr lang="en-US" sz="2000" dirty="0"/>
              <a:t> ad </a:t>
            </a:r>
            <a:r>
              <a:rPr lang="en-US" sz="2000" dirty="0" err="1"/>
              <a:t>ampio</a:t>
            </a:r>
            <a:r>
              <a:rPr lang="en-US" sz="2000" dirty="0"/>
              <a:t> </a:t>
            </a:r>
            <a:r>
              <a:rPr lang="en-US" sz="2000" dirty="0" err="1"/>
              <a:t>spettro</a:t>
            </a:r>
            <a:r>
              <a:rPr lang="en-US" sz="2000" dirty="0"/>
              <a:t> </a:t>
            </a:r>
            <a:r>
              <a:rPr lang="en-US" sz="2000" dirty="0" err="1"/>
              <a:t>d’azione</a:t>
            </a:r>
            <a:r>
              <a:rPr lang="en-US" sz="2000" dirty="0"/>
              <a:t>, </a:t>
            </a:r>
            <a:r>
              <a:rPr lang="en-US" sz="2000" dirty="0" err="1"/>
              <a:t>garantisce</a:t>
            </a:r>
            <a:r>
              <a:rPr lang="en-US" sz="2000" dirty="0"/>
              <a:t> </a:t>
            </a:r>
            <a:r>
              <a:rPr lang="en-US" sz="2000" dirty="0" err="1"/>
              <a:t>un’attività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virus, </a:t>
            </a:r>
            <a:r>
              <a:rPr lang="en-US" sz="2000" dirty="0" err="1"/>
              <a:t>batteri</a:t>
            </a:r>
            <a:r>
              <a:rPr lang="en-US" sz="2000" dirty="0"/>
              <a:t> e </a:t>
            </a:r>
            <a:r>
              <a:rPr lang="en-US" sz="2000" dirty="0" err="1"/>
              <a:t>numerosi</a:t>
            </a:r>
            <a:r>
              <a:rPr lang="en-US" sz="2000" dirty="0"/>
              <a:t> tipi di spore </a:t>
            </a:r>
            <a:r>
              <a:rPr lang="en-US" sz="2000" dirty="0" err="1"/>
              <a:t>già</a:t>
            </a:r>
            <a:r>
              <a:rPr lang="en-US" sz="2000" dirty="0"/>
              <a:t> a </a:t>
            </a:r>
            <a:r>
              <a:rPr lang="en-US" sz="2000" dirty="0" err="1"/>
              <a:t>concentrazioni</a:t>
            </a:r>
            <a:r>
              <a:rPr lang="en-US" sz="2000" dirty="0"/>
              <a:t> molto </a:t>
            </a:r>
            <a:r>
              <a:rPr lang="en-US" sz="2000" dirty="0" err="1"/>
              <a:t>basse</a:t>
            </a:r>
            <a:r>
              <a:rPr lang="en-US" sz="2000" dirty="0"/>
              <a:t>.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Inumidire</a:t>
            </a:r>
            <a:r>
              <a:rPr lang="en-US" sz="2000" dirty="0"/>
              <a:t> il </a:t>
            </a:r>
            <a:r>
              <a:rPr lang="en-US" sz="2000" dirty="0" err="1"/>
              <a:t>telo</a:t>
            </a:r>
            <a:r>
              <a:rPr lang="en-US" sz="2000" dirty="0"/>
              <a:t>/</a:t>
            </a:r>
            <a:r>
              <a:rPr lang="en-US" sz="2000" dirty="0" err="1"/>
              <a:t>panno</a:t>
            </a:r>
            <a:r>
              <a:rPr lang="en-US" sz="2000" dirty="0"/>
              <a:t> con </a:t>
            </a:r>
            <a:r>
              <a:rPr lang="en-US" sz="2000" dirty="0" err="1"/>
              <a:t>l’apposito</a:t>
            </a:r>
            <a:r>
              <a:rPr lang="en-US" sz="2000" dirty="0"/>
              <a:t> </a:t>
            </a:r>
            <a:r>
              <a:rPr lang="en-US" sz="2000" dirty="0" err="1"/>
              <a:t>disinfettante</a:t>
            </a:r>
            <a:r>
              <a:rPr lang="en-US" sz="2000" dirty="0"/>
              <a:t>.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Lavarlo</a:t>
            </a:r>
            <a:r>
              <a:rPr lang="en-US" sz="2000" dirty="0"/>
              <a:t> </a:t>
            </a:r>
            <a:r>
              <a:rPr lang="en-US" sz="2000" dirty="0" err="1"/>
              <a:t>accuratamente</a:t>
            </a:r>
            <a:r>
              <a:rPr lang="en-US" sz="2000" dirty="0"/>
              <a:t> con il </a:t>
            </a:r>
            <a:r>
              <a:rPr lang="en-US" sz="2000" dirty="0" err="1"/>
              <a:t>disinfettante</a:t>
            </a:r>
            <a:r>
              <a:rPr lang="en-US" sz="2000" dirty="0"/>
              <a:t> </a:t>
            </a:r>
            <a:r>
              <a:rPr lang="en-US" sz="2000" dirty="0" err="1"/>
              <a:t>ogni</a:t>
            </a:r>
            <a:r>
              <a:rPr lang="en-US" sz="2000" dirty="0"/>
              <a:t> </a:t>
            </a:r>
            <a:r>
              <a:rPr lang="en-US" sz="2000" dirty="0" err="1"/>
              <a:t>qualvolta</a:t>
            </a:r>
            <a:r>
              <a:rPr lang="en-US" sz="2000" dirty="0"/>
              <a:t> </a:t>
            </a:r>
            <a:r>
              <a:rPr lang="en-US" sz="2000" dirty="0" err="1"/>
              <a:t>si</a:t>
            </a:r>
            <a:r>
              <a:rPr lang="en-US" sz="2000" dirty="0"/>
              <a:t> cambia </a:t>
            </a:r>
            <a:r>
              <a:rPr lang="en-US" sz="2000" dirty="0" err="1"/>
              <a:t>ogni</a:t>
            </a:r>
            <a:r>
              <a:rPr lang="en-US" sz="2000" dirty="0"/>
              <a:t> </a:t>
            </a:r>
            <a:r>
              <a:rPr lang="en-US" sz="2000" dirty="0" err="1"/>
              <a:t>singola</a:t>
            </a:r>
            <a:r>
              <a:rPr lang="en-US" sz="2000" dirty="0"/>
              <a:t> </a:t>
            </a:r>
            <a:r>
              <a:rPr lang="en-US" sz="2000" dirty="0" err="1"/>
              <a:t>superficie</a:t>
            </a:r>
            <a:r>
              <a:rPr lang="en-US" sz="2000" dirty="0"/>
              <a:t> (</a:t>
            </a:r>
            <a:r>
              <a:rPr lang="en-US" sz="2000" dirty="0" err="1"/>
              <a:t>cattedra</a:t>
            </a:r>
            <a:r>
              <a:rPr lang="en-US" sz="2000" dirty="0"/>
              <a:t>, banco, </a:t>
            </a:r>
            <a:r>
              <a:rPr lang="en-US" sz="2000" dirty="0" err="1"/>
              <a:t>sedia</a:t>
            </a:r>
            <a:r>
              <a:rPr lang="en-US" sz="2000" dirty="0"/>
              <a:t>, </a:t>
            </a:r>
            <a:r>
              <a:rPr lang="en-US" sz="2000" dirty="0" err="1"/>
              <a:t>ripiano</a:t>
            </a:r>
            <a:r>
              <a:rPr lang="en-US" sz="2000" dirty="0"/>
              <a:t>, WC, </a:t>
            </a:r>
            <a:r>
              <a:rPr lang="en-US" sz="2000" dirty="0" err="1"/>
              <a:t>lavandino</a:t>
            </a:r>
            <a:r>
              <a:rPr lang="en-US" sz="2000" dirty="0"/>
              <a:t>, </a:t>
            </a:r>
            <a:r>
              <a:rPr lang="en-US" sz="2000" dirty="0" err="1"/>
              <a:t>interruttore</a:t>
            </a:r>
            <a:r>
              <a:rPr lang="en-US" sz="2000" dirty="0"/>
              <a:t>, </a:t>
            </a:r>
            <a:r>
              <a:rPr lang="en-US" sz="2000" dirty="0" err="1"/>
              <a:t>ecc</a:t>
            </a:r>
            <a:r>
              <a:rPr lang="en-US" sz="2000" dirty="0"/>
              <a:t>.).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Lasciarlo</a:t>
            </a:r>
            <a:r>
              <a:rPr lang="en-US" sz="2000" dirty="0"/>
              <a:t> </a:t>
            </a:r>
            <a:r>
              <a:rPr lang="en-US" sz="2000" dirty="0" err="1"/>
              <a:t>agire</a:t>
            </a:r>
            <a:r>
              <a:rPr lang="en-US" sz="2000" dirty="0"/>
              <a:t> il </a:t>
            </a:r>
            <a:r>
              <a:rPr lang="en-US" sz="2000" dirty="0" err="1"/>
              <a:t>disinfettante</a:t>
            </a:r>
            <a:r>
              <a:rPr lang="en-US" sz="2000" dirty="0"/>
              <a:t> il tempo </a:t>
            </a:r>
            <a:r>
              <a:rPr lang="en-US" sz="2000" dirty="0" err="1"/>
              <a:t>necessario</a:t>
            </a:r>
            <a:r>
              <a:rPr lang="en-US" sz="2000" dirty="0"/>
              <a:t>.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In base alle </a:t>
            </a:r>
            <a:r>
              <a:rPr lang="en-US" sz="2000" dirty="0" err="1"/>
              <a:t>istruzioni</a:t>
            </a:r>
            <a:r>
              <a:rPr lang="en-US" sz="2000" dirty="0"/>
              <a:t> </a:t>
            </a:r>
            <a:r>
              <a:rPr lang="en-US" sz="2000" dirty="0" err="1"/>
              <a:t>ripassare</a:t>
            </a:r>
            <a:r>
              <a:rPr lang="en-US" sz="2000" dirty="0"/>
              <a:t> un </a:t>
            </a:r>
            <a:r>
              <a:rPr lang="en-US" sz="2000" dirty="0" err="1"/>
              <a:t>panno</a:t>
            </a:r>
            <a:r>
              <a:rPr lang="en-US" sz="2000" dirty="0"/>
              <a:t> </a:t>
            </a:r>
            <a:r>
              <a:rPr lang="en-US" sz="2000" dirty="0" err="1"/>
              <a:t>pulito</a:t>
            </a:r>
            <a:r>
              <a:rPr lang="en-US" sz="2000" dirty="0"/>
              <a:t> o </a:t>
            </a:r>
            <a:r>
              <a:rPr lang="en-US" sz="2000" dirty="0" err="1"/>
              <a:t>lasciare</a:t>
            </a:r>
            <a:r>
              <a:rPr lang="en-US" sz="2000" dirty="0"/>
              <a:t> </a:t>
            </a:r>
            <a:r>
              <a:rPr lang="en-US" sz="2000" dirty="0" err="1"/>
              <a:t>agire</a:t>
            </a:r>
            <a:r>
              <a:rPr lang="en-US" sz="2000" dirty="0"/>
              <a:t> senza </a:t>
            </a:r>
            <a:r>
              <a:rPr lang="en-US" sz="2000" dirty="0" err="1"/>
              <a:t>risciacquo</a:t>
            </a:r>
            <a:r>
              <a:rPr lang="en-US" sz="2000" dirty="0"/>
              <a:t>.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Le </a:t>
            </a:r>
            <a:r>
              <a:rPr lang="en-US" sz="2000" dirty="0" err="1"/>
              <a:t>operazioni</a:t>
            </a:r>
            <a:r>
              <a:rPr lang="en-US" sz="2000" dirty="0"/>
              <a:t> </a:t>
            </a:r>
            <a:r>
              <a:rPr lang="en-US" sz="2000" dirty="0" err="1"/>
              <a:t>rispecchiano</a:t>
            </a:r>
            <a:r>
              <a:rPr lang="en-US" sz="2000" dirty="0"/>
              <a:t> </a:t>
            </a:r>
            <a:r>
              <a:rPr lang="en-US" sz="2000" dirty="0" err="1"/>
              <a:t>quanto</a:t>
            </a:r>
            <a:r>
              <a:rPr lang="en-US" sz="2000" dirty="0"/>
              <a:t> </a:t>
            </a:r>
            <a:r>
              <a:rPr lang="en-US" sz="2000" dirty="0" err="1"/>
              <a:t>detto</a:t>
            </a:r>
            <a:r>
              <a:rPr lang="en-US" sz="2000" dirty="0"/>
              <a:t> per la </a:t>
            </a:r>
            <a:r>
              <a:rPr lang="en-US" sz="2000" dirty="0" err="1"/>
              <a:t>detersione</a:t>
            </a:r>
            <a:r>
              <a:rPr lang="en-US" sz="2000" dirty="0"/>
              <a:t> </a:t>
            </a:r>
            <a:r>
              <a:rPr lang="en-US" sz="2000" dirty="0" err="1"/>
              <a:t>dei</a:t>
            </a:r>
            <a:r>
              <a:rPr lang="en-US" sz="2000" dirty="0"/>
              <a:t> </a:t>
            </a:r>
            <a:r>
              <a:rPr lang="en-US" sz="2000" dirty="0" err="1"/>
              <a:t>pavimenti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30947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9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F97EC0F5-07CC-034D-8B42-780A942FFA44}"/>
              </a:ext>
            </a:extLst>
          </p:cNvPr>
          <p:cNvSpPr/>
          <p:nvPr/>
        </p:nvSpPr>
        <p:spPr>
          <a:xfrm>
            <a:off x="1043631" y="809898"/>
            <a:ext cx="9942716" cy="1554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4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DETERSIONE E DISINFEZIONE ARREDI (IN CASO DI PRESENZA DI PERSONA CONTAGIATA O PRESUNTO CONTAGIO)</a:t>
            </a:r>
            <a:endParaRPr lang="en-US" sz="3400" b="0" i="0" u="none" strike="noStrike" kern="120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F08A0137-B470-EC48-81F9-994975057FA7}"/>
              </a:ext>
            </a:extLst>
          </p:cNvPr>
          <p:cNvSpPr/>
          <p:nvPr/>
        </p:nvSpPr>
        <p:spPr>
          <a:xfrm>
            <a:off x="1045028" y="3017522"/>
            <a:ext cx="9941319" cy="31246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L’azione</a:t>
            </a:r>
            <a:r>
              <a:rPr lang="en-US" sz="2000" dirty="0"/>
              <a:t> di </a:t>
            </a:r>
            <a:r>
              <a:rPr lang="en-US" sz="2000" dirty="0" err="1"/>
              <a:t>detersione</a:t>
            </a:r>
            <a:r>
              <a:rPr lang="en-US" sz="2000" dirty="0"/>
              <a:t> e </a:t>
            </a:r>
            <a:r>
              <a:rPr lang="en-US" sz="2000" dirty="0" err="1"/>
              <a:t>disinfezione</a:t>
            </a:r>
            <a:r>
              <a:rPr lang="en-US" sz="2000" dirty="0"/>
              <a:t> </a:t>
            </a:r>
            <a:r>
              <a:rPr lang="en-US" sz="2000" dirty="0" err="1"/>
              <a:t>degli</a:t>
            </a:r>
            <a:r>
              <a:rPr lang="en-US" sz="2000" dirty="0"/>
              <a:t> </a:t>
            </a:r>
            <a:r>
              <a:rPr lang="en-US" sz="2000" dirty="0" err="1"/>
              <a:t>arredi</a:t>
            </a:r>
            <a:r>
              <a:rPr lang="en-US" sz="2000" dirty="0"/>
              <a:t> (in </a:t>
            </a:r>
            <a:r>
              <a:rPr lang="en-US" sz="2000" dirty="0" err="1"/>
              <a:t>particolar</a:t>
            </a:r>
            <a:r>
              <a:rPr lang="en-US" sz="2000" dirty="0"/>
              <a:t> modo </a:t>
            </a:r>
            <a:r>
              <a:rPr lang="en-US" sz="2000" dirty="0" err="1"/>
              <a:t>quelli</a:t>
            </a:r>
            <a:r>
              <a:rPr lang="en-US" sz="2000" dirty="0"/>
              <a:t> di </a:t>
            </a:r>
            <a:r>
              <a:rPr lang="en-US" sz="2000" dirty="0" err="1"/>
              <a:t>uso</a:t>
            </a:r>
            <a:r>
              <a:rPr lang="en-US" sz="2000" dirty="0"/>
              <a:t> </a:t>
            </a:r>
            <a:r>
              <a:rPr lang="en-US" sz="2000" dirty="0" err="1"/>
              <a:t>quotidiano</a:t>
            </a:r>
            <a:r>
              <a:rPr lang="en-US" sz="2000" dirty="0"/>
              <a:t>, </a:t>
            </a:r>
            <a:r>
              <a:rPr lang="en-US" sz="2000" dirty="0" err="1"/>
              <a:t>quali</a:t>
            </a:r>
            <a:r>
              <a:rPr lang="en-US" sz="2000" dirty="0"/>
              <a:t> </a:t>
            </a:r>
            <a:r>
              <a:rPr lang="en-US" sz="2000" dirty="0" err="1"/>
              <a:t>scrivanie</a:t>
            </a:r>
            <a:r>
              <a:rPr lang="en-US" sz="2000" dirty="0"/>
              <a:t>, </a:t>
            </a:r>
            <a:r>
              <a:rPr lang="en-US" sz="2000" dirty="0" err="1"/>
              <a:t>banchi</a:t>
            </a:r>
            <a:r>
              <a:rPr lang="en-US" sz="2000" dirty="0"/>
              <a:t>, </a:t>
            </a:r>
            <a:r>
              <a:rPr lang="en-US" sz="2000" dirty="0" err="1"/>
              <a:t>sedie</a:t>
            </a:r>
            <a:r>
              <a:rPr lang="en-US" sz="2000" dirty="0"/>
              <a:t>, </a:t>
            </a:r>
            <a:r>
              <a:rPr lang="en-US" sz="2000" dirty="0" err="1"/>
              <a:t>lavagne</a:t>
            </a:r>
            <a:r>
              <a:rPr lang="en-US" sz="2000" dirty="0"/>
              <a:t>, </a:t>
            </a:r>
            <a:r>
              <a:rPr lang="en-US" sz="2000" dirty="0" err="1"/>
              <a:t>contenitori</a:t>
            </a:r>
            <a:r>
              <a:rPr lang="en-US" sz="2000" dirty="0"/>
              <a:t>, </a:t>
            </a:r>
            <a:r>
              <a:rPr lang="en-US" sz="2000" dirty="0" err="1"/>
              <a:t>ecc</a:t>
            </a:r>
            <a:r>
              <a:rPr lang="en-US" sz="2000" dirty="0"/>
              <a:t>.) in </a:t>
            </a:r>
            <a:r>
              <a:rPr lang="en-US" sz="2000" dirty="0" err="1"/>
              <a:t>periodo</a:t>
            </a:r>
            <a:r>
              <a:rPr lang="en-US" sz="2000" dirty="0"/>
              <a:t> </a:t>
            </a:r>
            <a:r>
              <a:rPr lang="en-US" sz="2000" dirty="0" err="1"/>
              <a:t>emergenziale</a:t>
            </a:r>
            <a:r>
              <a:rPr lang="en-US" sz="2000" dirty="0"/>
              <a:t> </a:t>
            </a:r>
            <a:r>
              <a:rPr lang="en-US" sz="2000" dirty="0" err="1"/>
              <a:t>deve</a:t>
            </a:r>
            <a:r>
              <a:rPr lang="en-US" sz="2000" dirty="0"/>
              <a:t> </a:t>
            </a:r>
            <a:r>
              <a:rPr lang="en-US" sz="2000" dirty="0" err="1"/>
              <a:t>essere</a:t>
            </a:r>
            <a:r>
              <a:rPr lang="en-US" sz="2000" dirty="0"/>
              <a:t> </a:t>
            </a:r>
            <a:r>
              <a:rPr lang="en-US" sz="2000" dirty="0" err="1"/>
              <a:t>effettuata</a:t>
            </a:r>
            <a:r>
              <a:rPr lang="en-US" sz="2000" dirty="0"/>
              <a:t>, </a:t>
            </a:r>
            <a:r>
              <a:rPr lang="en-US" sz="2000" dirty="0" err="1"/>
              <a:t>oltre</a:t>
            </a:r>
            <a:r>
              <a:rPr lang="en-US" sz="2000" dirty="0"/>
              <a:t> a </a:t>
            </a:r>
            <a:r>
              <a:rPr lang="en-US" sz="2000" dirty="0" err="1"/>
              <a:t>quanto</a:t>
            </a:r>
            <a:r>
              <a:rPr lang="en-US" sz="2000" dirty="0"/>
              <a:t> </a:t>
            </a:r>
            <a:r>
              <a:rPr lang="en-US" sz="2000" dirty="0" err="1"/>
              <a:t>previsto</a:t>
            </a:r>
            <a:r>
              <a:rPr lang="en-US" sz="2000" dirty="0"/>
              <a:t> </a:t>
            </a:r>
            <a:r>
              <a:rPr lang="en-US" sz="2000" dirty="0" err="1"/>
              <a:t>normalmente</a:t>
            </a:r>
            <a:r>
              <a:rPr lang="en-US" sz="2000" dirty="0"/>
              <a:t>, </a:t>
            </a:r>
            <a:r>
              <a:rPr lang="en-US" sz="2000" b="1" dirty="0" err="1"/>
              <a:t>ogniqualvolta</a:t>
            </a:r>
            <a:r>
              <a:rPr lang="en-US" sz="2000" b="1" dirty="0"/>
              <a:t> </a:t>
            </a:r>
            <a:r>
              <a:rPr lang="en-US" sz="2000" b="1" dirty="0" err="1"/>
              <a:t>si</a:t>
            </a:r>
            <a:r>
              <a:rPr lang="en-US" sz="2000" b="1" dirty="0"/>
              <a:t> ha </a:t>
            </a:r>
            <a:r>
              <a:rPr lang="en-US" sz="2000" b="1" dirty="0" err="1"/>
              <a:t>notizia</a:t>
            </a:r>
            <a:r>
              <a:rPr lang="en-US" sz="2000" b="1" dirty="0"/>
              <a:t> </a:t>
            </a:r>
            <a:r>
              <a:rPr lang="en-US" sz="2000" b="1" dirty="0" err="1"/>
              <a:t>che</a:t>
            </a:r>
            <a:r>
              <a:rPr lang="en-US" sz="2000" b="1" dirty="0"/>
              <a:t> </a:t>
            </a:r>
            <a:r>
              <a:rPr lang="en-US" sz="2000" b="1" dirty="0" err="1"/>
              <a:t>nel</a:t>
            </a:r>
            <a:r>
              <a:rPr lang="en-US" sz="2000" b="1" dirty="0"/>
              <a:t> locale </a:t>
            </a:r>
            <a:r>
              <a:rPr lang="en-US" sz="2000" b="1" dirty="0" err="1"/>
              <a:t>abbia</a:t>
            </a:r>
            <a:r>
              <a:rPr lang="en-US" sz="2000" b="1" dirty="0"/>
              <a:t> </a:t>
            </a:r>
            <a:r>
              <a:rPr lang="en-US" sz="2000" b="1" dirty="0" err="1"/>
              <a:t>soggiornato</a:t>
            </a:r>
            <a:r>
              <a:rPr lang="en-US" sz="2000" b="1" dirty="0"/>
              <a:t> per </a:t>
            </a:r>
            <a:r>
              <a:rPr lang="en-US" sz="2000" b="1" dirty="0" err="1"/>
              <a:t>brevi</a:t>
            </a:r>
            <a:r>
              <a:rPr lang="en-US" sz="2000" b="1" dirty="0"/>
              <a:t> o </a:t>
            </a:r>
            <a:r>
              <a:rPr lang="en-US" sz="2000" b="1" dirty="0" err="1"/>
              <a:t>lunghi</a:t>
            </a:r>
            <a:r>
              <a:rPr lang="en-US" sz="2000" b="1" dirty="0"/>
              <a:t> </a:t>
            </a:r>
            <a:r>
              <a:rPr lang="en-US" sz="2000" b="1" dirty="0" err="1"/>
              <a:t>periodi</a:t>
            </a:r>
            <a:r>
              <a:rPr lang="en-US" sz="2000" b="1" dirty="0"/>
              <a:t> una persona </a:t>
            </a:r>
            <a:r>
              <a:rPr lang="en-US" sz="2000" b="1" dirty="0" err="1"/>
              <a:t>contagiata</a:t>
            </a:r>
            <a:r>
              <a:rPr lang="en-US" sz="2000" b="1" dirty="0"/>
              <a:t> o </a:t>
            </a:r>
            <a:r>
              <a:rPr lang="en-US" sz="2000" b="1" dirty="0" err="1"/>
              <a:t>presunta</a:t>
            </a:r>
            <a:r>
              <a:rPr lang="en-US" sz="2000" b="1" dirty="0"/>
              <a:t> tale</a:t>
            </a:r>
            <a:r>
              <a:rPr lang="en-US" sz="2000" dirty="0"/>
              <a:t>, o </a:t>
            </a:r>
            <a:r>
              <a:rPr lang="en-US" sz="2000" dirty="0" err="1"/>
              <a:t>nel</a:t>
            </a:r>
            <a:r>
              <a:rPr lang="en-US" sz="2000" dirty="0"/>
              <a:t> </a:t>
            </a:r>
            <a:r>
              <a:rPr lang="en-US" sz="2000" dirty="0" err="1"/>
              <a:t>caso</a:t>
            </a:r>
            <a:r>
              <a:rPr lang="en-US" sz="2000" dirty="0"/>
              <a:t> in cui </a:t>
            </a:r>
            <a:r>
              <a:rPr lang="en-US" sz="2000" dirty="0" err="1"/>
              <a:t>si</a:t>
            </a:r>
            <a:r>
              <a:rPr lang="en-US" sz="2000" dirty="0"/>
              <a:t> </a:t>
            </a:r>
            <a:r>
              <a:rPr lang="en-US" sz="2000" dirty="0" err="1"/>
              <a:t>verifichino</a:t>
            </a:r>
            <a:r>
              <a:rPr lang="en-US" sz="2000" dirty="0"/>
              <a:t> </a:t>
            </a:r>
            <a:r>
              <a:rPr lang="en-US" sz="2000" dirty="0" err="1"/>
              <a:t>situazioni</a:t>
            </a:r>
            <a:r>
              <a:rPr lang="en-US" sz="2000" dirty="0"/>
              <a:t> </a:t>
            </a:r>
            <a:r>
              <a:rPr lang="en-US" sz="2000" dirty="0" err="1"/>
              <a:t>eccezionali</a:t>
            </a:r>
            <a:r>
              <a:rPr lang="en-US" sz="2000" dirty="0"/>
              <a:t> </a:t>
            </a:r>
            <a:r>
              <a:rPr lang="en-US" sz="2000" dirty="0" err="1"/>
              <a:t>quali</a:t>
            </a:r>
            <a:r>
              <a:rPr lang="en-US" sz="2000" dirty="0"/>
              <a:t> </a:t>
            </a:r>
            <a:r>
              <a:rPr lang="en-US" sz="2000" dirty="0" err="1"/>
              <a:t>presenza</a:t>
            </a:r>
            <a:r>
              <a:rPr lang="en-US" sz="2000" dirty="0"/>
              <a:t> di persona con </a:t>
            </a:r>
            <a:r>
              <a:rPr lang="en-US" sz="2000" dirty="0" err="1"/>
              <a:t>sintomi</a:t>
            </a:r>
            <a:r>
              <a:rPr lang="en-US" sz="2000" dirty="0"/>
              <a:t> COVID – 19, </a:t>
            </a:r>
            <a:r>
              <a:rPr lang="en-US" sz="2000" dirty="0" err="1"/>
              <a:t>vomito</a:t>
            </a:r>
            <a:r>
              <a:rPr lang="en-US" sz="2000" dirty="0"/>
              <a:t> e </a:t>
            </a:r>
            <a:r>
              <a:rPr lang="en-US" sz="2000" dirty="0" err="1"/>
              <a:t>rilascio</a:t>
            </a:r>
            <a:r>
              <a:rPr lang="en-US" sz="2000" dirty="0"/>
              <a:t> di </a:t>
            </a:r>
            <a:r>
              <a:rPr lang="en-US" sz="2000" dirty="0" err="1"/>
              <a:t>secrezioni</a:t>
            </a:r>
            <a:r>
              <a:rPr lang="en-US" sz="2000" dirty="0"/>
              <a:t> </a:t>
            </a:r>
            <a:r>
              <a:rPr lang="en-US" sz="2000" dirty="0" err="1"/>
              <a:t>corporee</a:t>
            </a:r>
            <a:r>
              <a:rPr lang="en-US" sz="2000" dirty="0"/>
              <a:t>:</a:t>
            </a:r>
            <a:endParaRPr lang="en-US" sz="2000" b="0" i="0" u="none" strike="noStrike" dirty="0">
              <a:effectLst/>
            </a:endParaRPr>
          </a:p>
          <a:p>
            <a:pPr marL="742950" lvl="1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Areare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locali</a:t>
            </a:r>
            <a:endParaRPr lang="en-US" sz="2000" dirty="0"/>
          </a:p>
          <a:p>
            <a:pPr marL="742950" lvl="1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Sgomberare</a:t>
            </a:r>
            <a:r>
              <a:rPr lang="en-US" sz="2000" dirty="0"/>
              <a:t> le </a:t>
            </a:r>
            <a:r>
              <a:rPr lang="en-US" sz="2000" dirty="0" err="1"/>
              <a:t>superfici</a:t>
            </a:r>
            <a:r>
              <a:rPr lang="en-US" sz="2000" dirty="0"/>
              <a:t> </a:t>
            </a:r>
            <a:r>
              <a:rPr lang="en-US" sz="2000" dirty="0" err="1"/>
              <a:t>rimuovendo</a:t>
            </a:r>
            <a:r>
              <a:rPr lang="en-US" sz="2000" dirty="0"/>
              <a:t> tutti </a:t>
            </a:r>
            <a:r>
              <a:rPr lang="en-US" sz="2000" dirty="0" err="1"/>
              <a:t>gli</a:t>
            </a:r>
            <a:r>
              <a:rPr lang="en-US" sz="2000" dirty="0"/>
              <a:t> </a:t>
            </a:r>
            <a:r>
              <a:rPr lang="en-US" sz="2000" dirty="0" err="1"/>
              <a:t>oggetti</a:t>
            </a:r>
            <a:endParaRPr lang="en-US" sz="2000" dirty="0"/>
          </a:p>
          <a:p>
            <a:pPr marL="742950" lvl="1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Detergere</a:t>
            </a:r>
            <a:r>
              <a:rPr lang="en-US" sz="2000" dirty="0"/>
              <a:t> e </a:t>
            </a:r>
            <a:r>
              <a:rPr lang="en-US" sz="2000" dirty="0" err="1"/>
              <a:t>disinfettare</a:t>
            </a:r>
            <a:r>
              <a:rPr lang="en-US" sz="2000" dirty="0"/>
              <a:t> </a:t>
            </a:r>
            <a:r>
              <a:rPr lang="en-US" sz="2000" dirty="0" err="1"/>
              <a:t>gli</a:t>
            </a:r>
            <a:r>
              <a:rPr lang="en-US" sz="2000" dirty="0"/>
              <a:t> </a:t>
            </a:r>
            <a:r>
              <a:rPr lang="en-US" sz="2000" dirty="0" err="1"/>
              <a:t>arredi</a:t>
            </a:r>
            <a:r>
              <a:rPr lang="en-US" sz="2000" dirty="0"/>
              <a:t> con </a:t>
            </a:r>
            <a:r>
              <a:rPr lang="en-US" sz="2000" dirty="0" err="1"/>
              <a:t>prodotto</a:t>
            </a:r>
            <a:r>
              <a:rPr lang="en-US" sz="2000" dirty="0"/>
              <a:t> </a:t>
            </a:r>
            <a:r>
              <a:rPr lang="en-US" sz="2000" dirty="0" err="1"/>
              <a:t>adeguato</a:t>
            </a:r>
            <a:r>
              <a:rPr lang="en-US" sz="2000" dirty="0"/>
              <a:t> e </a:t>
            </a:r>
            <a:r>
              <a:rPr lang="en-US" sz="2000" dirty="0" err="1"/>
              <a:t>compatibile</a:t>
            </a:r>
            <a:r>
              <a:rPr lang="en-US" sz="2000" dirty="0"/>
              <a:t> con il </a:t>
            </a:r>
            <a:r>
              <a:rPr lang="en-US" sz="2000" dirty="0" err="1"/>
              <a:t>materiale</a:t>
            </a:r>
            <a:r>
              <a:rPr lang="en-US" sz="2000" dirty="0"/>
              <a:t> con cui </a:t>
            </a:r>
            <a:r>
              <a:rPr lang="en-US" sz="2000" dirty="0" err="1"/>
              <a:t>l’arredo</a:t>
            </a:r>
            <a:r>
              <a:rPr lang="en-US" sz="2000" dirty="0"/>
              <a:t> </a:t>
            </a:r>
            <a:r>
              <a:rPr lang="en-US" sz="2000" dirty="0" err="1"/>
              <a:t>è</a:t>
            </a:r>
            <a:r>
              <a:rPr lang="en-US" sz="2000" dirty="0"/>
              <a:t> </a:t>
            </a:r>
            <a:r>
              <a:rPr lang="en-US" sz="2000" dirty="0" err="1"/>
              <a:t>stato</a:t>
            </a:r>
            <a:r>
              <a:rPr lang="en-US" sz="2000" dirty="0"/>
              <a:t> </a:t>
            </a:r>
            <a:r>
              <a:rPr lang="en-US" sz="2000" dirty="0" err="1"/>
              <a:t>realizzato</a:t>
            </a:r>
            <a:endParaRPr lang="en-US" sz="2000" dirty="0"/>
          </a:p>
          <a:p>
            <a:pPr marL="742950" lvl="1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Riposizionare</a:t>
            </a:r>
            <a:r>
              <a:rPr lang="en-US" sz="2000" dirty="0"/>
              <a:t> </a:t>
            </a:r>
            <a:r>
              <a:rPr lang="en-US" sz="2000" dirty="0" err="1"/>
              <a:t>gli</a:t>
            </a:r>
            <a:r>
              <a:rPr lang="en-US" sz="2000" dirty="0"/>
              <a:t> </a:t>
            </a:r>
            <a:r>
              <a:rPr lang="en-US" sz="2000" dirty="0" err="1"/>
              <a:t>arredi</a:t>
            </a:r>
            <a:r>
              <a:rPr lang="en-US" sz="2000" dirty="0"/>
              <a:t> </a:t>
            </a:r>
            <a:r>
              <a:rPr lang="en-US" sz="2000" dirty="0" err="1"/>
              <a:t>mobili</a:t>
            </a:r>
            <a:r>
              <a:rPr lang="en-US" sz="2000" dirty="0"/>
              <a:t>, </a:t>
            </a:r>
            <a:r>
              <a:rPr lang="en-US" sz="2000" dirty="0" err="1"/>
              <a:t>qualora</a:t>
            </a:r>
            <a:r>
              <a:rPr lang="en-US" sz="2000" dirty="0"/>
              <a:t> </a:t>
            </a:r>
            <a:r>
              <a:rPr lang="en-US" sz="2000" dirty="0" err="1"/>
              <a:t>sia</a:t>
            </a:r>
            <a:r>
              <a:rPr lang="en-US" sz="2000" dirty="0"/>
              <a:t> </a:t>
            </a:r>
            <a:r>
              <a:rPr lang="en-US" sz="2000" dirty="0" err="1"/>
              <a:t>stato</a:t>
            </a:r>
            <a:r>
              <a:rPr lang="en-US" sz="2000" dirty="0"/>
              <a:t> </a:t>
            </a:r>
            <a:r>
              <a:rPr lang="en-US" sz="2000" dirty="0" err="1"/>
              <a:t>necessario</a:t>
            </a:r>
            <a:r>
              <a:rPr lang="en-US" sz="2000" dirty="0"/>
              <a:t> </a:t>
            </a:r>
            <a:r>
              <a:rPr lang="en-US" sz="2000" dirty="0" err="1"/>
              <a:t>rimuoverli</a:t>
            </a:r>
            <a:r>
              <a:rPr lang="en-US" sz="2000" dirty="0"/>
              <a:t> </a:t>
            </a:r>
            <a:r>
              <a:rPr lang="en-US" sz="2000" dirty="0" err="1"/>
              <a:t>nella</a:t>
            </a:r>
            <a:r>
              <a:rPr lang="en-US" sz="2000" dirty="0"/>
              <a:t> </a:t>
            </a:r>
            <a:r>
              <a:rPr lang="en-US" sz="2000" dirty="0" err="1"/>
              <a:t>fase</a:t>
            </a:r>
            <a:r>
              <a:rPr lang="en-US" sz="2000" dirty="0"/>
              <a:t> </a:t>
            </a:r>
            <a:r>
              <a:rPr lang="en-US" sz="2000" dirty="0" err="1"/>
              <a:t>iniziale</a:t>
            </a:r>
            <a:endParaRPr lang="en-US" sz="20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3010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936E5E3-5D81-9847-8E0B-FC4FE98C67AA}"/>
              </a:ext>
            </a:extLst>
          </p:cNvPr>
          <p:cNvSpPr/>
          <p:nvPr/>
        </p:nvSpPr>
        <p:spPr>
          <a:xfrm>
            <a:off x="887506" y="2966133"/>
            <a:ext cx="100046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spcAft>
                <a:spcPts val="600"/>
              </a:spcAft>
            </a:pPr>
            <a:br>
              <a:rPr lang="it-IT">
                <a:effectLst/>
              </a:rPr>
            </a:br>
            <a:br>
              <a:rPr lang="it-IT">
                <a:effectLst/>
              </a:rPr>
            </a:br>
            <a:endParaRPr lang="it-IT">
              <a:effectLst/>
            </a:endParaRP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E79C4E44-043E-114D-90B4-49291AE28D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49457"/>
              </p:ext>
            </p:extLst>
          </p:nvPr>
        </p:nvGraphicFramePr>
        <p:xfrm>
          <a:off x="200197" y="201730"/>
          <a:ext cx="11687003" cy="628803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113495">
                  <a:extLst>
                    <a:ext uri="{9D8B030D-6E8A-4147-A177-3AD203B41FA5}">
                      <a16:colId xmlns:a16="http://schemas.microsoft.com/office/drawing/2014/main" val="4189344056"/>
                    </a:ext>
                  </a:extLst>
                </a:gridCol>
                <a:gridCol w="4103432">
                  <a:extLst>
                    <a:ext uri="{9D8B030D-6E8A-4147-A177-3AD203B41FA5}">
                      <a16:colId xmlns:a16="http://schemas.microsoft.com/office/drawing/2014/main" val="1863917961"/>
                    </a:ext>
                  </a:extLst>
                </a:gridCol>
                <a:gridCol w="5470076">
                  <a:extLst>
                    <a:ext uri="{9D8B030D-6E8A-4147-A177-3AD203B41FA5}">
                      <a16:colId xmlns:a16="http://schemas.microsoft.com/office/drawing/2014/main" val="2095327056"/>
                    </a:ext>
                  </a:extLst>
                </a:gridCol>
              </a:tblGrid>
              <a:tr h="3006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b="0" cap="none" spc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103395" marT="20680" marB="103395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cap="none" spc="0">
                          <a:solidFill>
                            <a:schemeClr val="tx1"/>
                          </a:solidFill>
                          <a:latin typeface="+mn-lt"/>
                        </a:rPr>
                        <a:t>Definizione</a:t>
                      </a:r>
                      <a:endParaRPr lang="it-IT" sz="1800" b="1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103395" marT="20680" marB="103395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cap="none" spc="0" dirty="0">
                          <a:solidFill>
                            <a:schemeClr val="tx1"/>
                          </a:solidFill>
                          <a:latin typeface="+mn-lt"/>
                        </a:rPr>
                        <a:t>Azione</a:t>
                      </a:r>
                    </a:p>
                  </a:txBody>
                  <a:tcPr marL="0" marR="103395" marT="20680" marB="103395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802317"/>
                  </a:ext>
                </a:extLst>
              </a:tr>
              <a:tr h="14504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cap="none" spc="0" dirty="0">
                          <a:solidFill>
                            <a:schemeClr val="tx1"/>
                          </a:solidFill>
                          <a:latin typeface="+mn-lt"/>
                        </a:rPr>
                        <a:t>PULIZIA</a:t>
                      </a:r>
                      <a:endParaRPr lang="it-IT" sz="1800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endParaRPr lang="it-IT" sz="1800" cap="none" spc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it-IT" sz="1800" cap="none" spc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103395" marT="31018" marB="10339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800" cap="none" spc="0" dirty="0">
                          <a:solidFill>
                            <a:schemeClr val="tx1"/>
                          </a:solidFill>
                          <a:latin typeface="+mn-lt"/>
                        </a:rPr>
                        <a:t>Sono attività di pulizia i procedimenti e le operazioni atti a</a:t>
                      </a:r>
                      <a:r>
                        <a:rPr lang="it-IT" sz="18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800" cap="none" spc="0" dirty="0">
                          <a:solidFill>
                            <a:schemeClr val="tx1"/>
                          </a:solidFill>
                          <a:latin typeface="+mn-lt"/>
                        </a:rPr>
                        <a:t>rimuovere polveri, materiale non desiderato o sporcizia da superfici,</a:t>
                      </a:r>
                      <a:r>
                        <a:rPr lang="it-IT" sz="18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800" cap="none" spc="0" dirty="0">
                          <a:solidFill>
                            <a:schemeClr val="tx1"/>
                          </a:solidFill>
                          <a:latin typeface="+mn-lt"/>
                        </a:rPr>
                        <a:t>oggetti, ambienti confinati e aree di pertinenza</a:t>
                      </a:r>
                      <a:endParaRPr lang="it-IT" sz="1800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103395" marT="31018" marB="103395"/>
                </a:tc>
                <a:tc>
                  <a:txBody>
                    <a:bodyPr/>
                    <a:lstStyle/>
                    <a:p>
                      <a:pPr marL="28575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it-IT" sz="1800" cap="none" spc="0">
                          <a:solidFill>
                            <a:schemeClr val="tx1"/>
                          </a:solidFill>
                          <a:latin typeface="+mn-lt"/>
                        </a:rPr>
                        <a:t>Pulire, come azione primaria, la superficie o l'oggetto con acqua e sapone.</a:t>
                      </a:r>
                    </a:p>
                    <a:p>
                      <a:pPr marL="285750" indent="-285750" fontAlgn="base">
                        <a:buFont typeface="Arial" panose="020B0604020202020204" pitchFamily="34" charset="0"/>
                        <a:buChar char="•"/>
                      </a:pPr>
                      <a:endParaRPr lang="it-IT" sz="1800" cap="none" spc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28575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it-IT" sz="1800" cap="none" spc="0">
                          <a:solidFill>
                            <a:schemeClr val="tx1"/>
                          </a:solidFill>
                          <a:latin typeface="+mn-lt"/>
                        </a:rPr>
                        <a:t>Sono attività di pulizia quelle che riguardano  procedimenti e operazioni atti a rimuovere materiale non desiderato o sporcizia da superfici, ambienti confinati ed aree di pertinenza.</a:t>
                      </a:r>
                      <a:endParaRPr lang="it-IT" sz="1800" cap="none" spc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103395" marT="31018" marB="103395"/>
                </a:tc>
                <a:extLst>
                  <a:ext uri="{0D108BD9-81ED-4DB2-BD59-A6C34878D82A}">
                    <a16:rowId xmlns:a16="http://schemas.microsoft.com/office/drawing/2014/main" val="1381317699"/>
                  </a:ext>
                </a:extLst>
              </a:tr>
              <a:tr h="1070258">
                <a:tc>
                  <a:txBody>
                    <a:bodyPr/>
                    <a:lstStyle/>
                    <a:p>
                      <a:r>
                        <a:rPr lang="it-IT" sz="1800" b="1" kern="1200" cap="none" spc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DISINFEZIONE o IGIENIZZAZIONE </a:t>
                      </a:r>
                    </a:p>
                  </a:txBody>
                  <a:tcPr marL="0" marR="103395" marT="31018" marB="103395"/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1800" kern="1200" cap="none" spc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 complesso dei procedimenti e operazioni </a:t>
                      </a:r>
                      <a:r>
                        <a:rPr lang="it-IT" sz="1800" b="1" kern="1200" cap="none" spc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atti a rendere sani </a:t>
                      </a:r>
                      <a:r>
                        <a:rPr lang="it-IT" sz="1800" kern="1200" cap="none" spc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determinati ambienti confinati e aree di pertinenza mediante la distruzione o inattivazione di microrganismi patogeni. </a:t>
                      </a:r>
                    </a:p>
                  </a:txBody>
                  <a:tcPr marL="0" marR="103395" marT="31018" marB="103395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800" cap="none" spc="0" dirty="0">
                          <a:solidFill>
                            <a:schemeClr val="tx1"/>
                          </a:solidFill>
                          <a:latin typeface="+mn-lt"/>
                        </a:rPr>
                        <a:t>Disinfettare se necessario utilizzando </a:t>
                      </a:r>
                      <a:r>
                        <a:rPr lang="it-IT" sz="1800" b="1" cap="none" spc="0" dirty="0">
                          <a:solidFill>
                            <a:schemeClr val="tx1"/>
                          </a:solidFill>
                          <a:latin typeface="+mn-lt"/>
                        </a:rPr>
                        <a:t>prodotti disinfettanti con azione virucida </a:t>
                      </a:r>
                      <a:r>
                        <a:rPr lang="it-IT" sz="1800" cap="none" spc="0" dirty="0">
                          <a:solidFill>
                            <a:schemeClr val="tx1"/>
                          </a:solidFill>
                          <a:latin typeface="+mn-lt"/>
                        </a:rPr>
                        <a:t>autorizzati, evitando di mescolare insieme candeggina o altri prodotti per la pulizia e la disinfezione.</a:t>
                      </a:r>
                    </a:p>
                  </a:txBody>
                  <a:tcPr marL="0" marR="103395" marT="31018" marB="103395"/>
                </a:tc>
                <a:extLst>
                  <a:ext uri="{0D108BD9-81ED-4DB2-BD59-A6C34878D82A}">
                    <a16:rowId xmlns:a16="http://schemas.microsoft.com/office/drawing/2014/main" val="2706677598"/>
                  </a:ext>
                </a:extLst>
              </a:tr>
              <a:tr h="15497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cap="none" spc="0" dirty="0">
                          <a:solidFill>
                            <a:schemeClr val="tx1"/>
                          </a:solidFill>
                          <a:latin typeface="+mn-lt"/>
                        </a:rPr>
                        <a:t>SANIFICAZIONE</a:t>
                      </a:r>
                      <a:endParaRPr lang="it-IT" sz="1800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103395" marT="31018" marB="10339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800" cap="none" spc="0" dirty="0">
                          <a:solidFill>
                            <a:schemeClr val="tx1"/>
                          </a:solidFill>
                          <a:latin typeface="+mn-lt"/>
                        </a:rPr>
                        <a:t>L’insieme dei procedimenti e operazioni atti ad </a:t>
                      </a:r>
                      <a:r>
                        <a:rPr lang="it-IT" sz="1800" b="1" cap="none" spc="0" dirty="0">
                          <a:solidFill>
                            <a:schemeClr val="tx1"/>
                          </a:solidFill>
                          <a:latin typeface="+mn-lt"/>
                        </a:rPr>
                        <a:t>igienizzare</a:t>
                      </a:r>
                      <a:r>
                        <a:rPr lang="it-IT" sz="1800" cap="none" spc="0" dirty="0">
                          <a:solidFill>
                            <a:schemeClr val="tx1"/>
                          </a:solidFill>
                          <a:latin typeface="+mn-lt"/>
                        </a:rPr>
                        <a:t> determinati ambienti e mezzi mediante l’attività di </a:t>
                      </a:r>
                      <a:r>
                        <a:rPr lang="it-IT" sz="1800" b="1" cap="none" spc="0" dirty="0">
                          <a:solidFill>
                            <a:schemeClr val="tx1"/>
                          </a:solidFill>
                          <a:latin typeface="+mn-lt"/>
                        </a:rPr>
                        <a:t>pulizia e</a:t>
                      </a:r>
                      <a:r>
                        <a:rPr lang="it-IT" sz="1800" b="1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800" b="1" cap="none" spc="0" dirty="0">
                          <a:solidFill>
                            <a:schemeClr val="tx1"/>
                          </a:solidFill>
                          <a:latin typeface="+mn-lt"/>
                        </a:rPr>
                        <a:t>disinfezione con prodotti ad azione virucida (prodotto utilizzato per distruggere i virus)  quali soluzioni di sodio </a:t>
                      </a:r>
                      <a:r>
                        <a:rPr lang="it-IT" sz="1800" b="1" cap="none" spc="0" dirty="0" err="1">
                          <a:solidFill>
                            <a:schemeClr val="tx1"/>
                          </a:solidFill>
                          <a:latin typeface="+mn-lt"/>
                        </a:rPr>
                        <a:t>ipoclorido</a:t>
                      </a:r>
                      <a:r>
                        <a:rPr lang="it-IT" sz="1800" b="1" cap="none" spc="0" dirty="0">
                          <a:solidFill>
                            <a:schemeClr val="tx1"/>
                          </a:solidFill>
                          <a:latin typeface="+mn-lt"/>
                        </a:rPr>
                        <a:t> (candeggina) o etanolo (alcol etilico)</a:t>
                      </a:r>
                      <a:endParaRPr lang="it-IT" sz="1800" b="1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103395" marT="31018" marB="103395"/>
                </a:tc>
                <a:tc>
                  <a:txBody>
                    <a:bodyPr/>
                    <a:lstStyle/>
                    <a:p>
                      <a:pPr marL="28575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it-IT" sz="1800" cap="none" spc="0" dirty="0">
                          <a:solidFill>
                            <a:schemeClr val="tx1"/>
                          </a:solidFill>
                          <a:latin typeface="+mn-lt"/>
                        </a:rPr>
                        <a:t>Sono attività di sanificazione i procedimenti e le operazioni atti a rendere sani determinati ambienti mediante pulizia e/o di disinfezione e/o di disinfestazione ovvero </a:t>
                      </a:r>
                      <a:r>
                        <a:rPr lang="it-IT" sz="1800" b="1" cap="none" spc="0" dirty="0">
                          <a:solidFill>
                            <a:schemeClr val="tx1"/>
                          </a:solidFill>
                          <a:latin typeface="+mn-lt"/>
                        </a:rPr>
                        <a:t>mediante il controllo e il miglioramento delle condizioni di temperatura, umidità, ventilazione, illuminazione e rumore</a:t>
                      </a:r>
                      <a:r>
                        <a:rPr lang="it-IT" sz="1800" cap="none" spc="0" dirty="0">
                          <a:solidFill>
                            <a:schemeClr val="tx1"/>
                          </a:solidFill>
                          <a:latin typeface="+mn-lt"/>
                        </a:rPr>
                        <a:t>.</a:t>
                      </a:r>
                    </a:p>
                  </a:txBody>
                  <a:tcPr marL="0" marR="103395" marT="31018" marB="103395"/>
                </a:tc>
                <a:extLst>
                  <a:ext uri="{0D108BD9-81ED-4DB2-BD59-A6C34878D82A}">
                    <a16:rowId xmlns:a16="http://schemas.microsoft.com/office/drawing/2014/main" val="2811807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711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7F783672-E950-4F4B-A63C-03E8D8EBD34B}"/>
              </a:ext>
            </a:extLst>
          </p:cNvPr>
          <p:cNvSpPr/>
          <p:nvPr/>
        </p:nvSpPr>
        <p:spPr>
          <a:xfrm>
            <a:off x="1043631" y="809898"/>
            <a:ext cx="9942716" cy="1554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PULIZIA, DISINFEZIONE</a:t>
            </a:r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 </a:t>
            </a:r>
            <a:r>
              <a:rPr lang="en-US"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SANIFICAZIONE</a:t>
            </a:r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677D037-4846-4648-9510-BB574C263F09}"/>
              </a:ext>
            </a:extLst>
          </p:cNvPr>
          <p:cNvSpPr/>
          <p:nvPr/>
        </p:nvSpPr>
        <p:spPr>
          <a:xfrm>
            <a:off x="1045028" y="3017522"/>
            <a:ext cx="9941319" cy="31246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/>
              <a:t>Le </a:t>
            </a:r>
            <a:r>
              <a:rPr lang="en-US" sz="2000" b="1" dirty="0" err="1"/>
              <a:t>operazioni</a:t>
            </a:r>
            <a:r>
              <a:rPr lang="en-US" sz="2000" b="1" dirty="0"/>
              <a:t> di </a:t>
            </a:r>
            <a:r>
              <a:rPr lang="en-US" sz="2000" b="1" dirty="0" err="1"/>
              <a:t>pulizia</a:t>
            </a:r>
            <a:r>
              <a:rPr lang="en-US" sz="2000" b="1" dirty="0"/>
              <a:t> </a:t>
            </a:r>
            <a:r>
              <a:rPr lang="en-US" sz="2000" b="1" dirty="0" err="1"/>
              <a:t>tipologicamente</a:t>
            </a:r>
            <a:r>
              <a:rPr lang="en-US" sz="2000" b="1" dirty="0"/>
              <a:t> </a:t>
            </a:r>
            <a:r>
              <a:rPr lang="en-US" sz="2000" b="1" dirty="0" err="1"/>
              <a:t>sono</a:t>
            </a:r>
            <a:r>
              <a:rPr lang="en-US" sz="2000" b="1" dirty="0"/>
              <a:t> </a:t>
            </a:r>
            <a:r>
              <a:rPr lang="en-US" sz="2000" b="1" dirty="0" err="1"/>
              <a:t>inquadrate</a:t>
            </a:r>
            <a:r>
              <a:rPr lang="en-US" sz="2000" b="1" dirty="0"/>
              <a:t> come</a:t>
            </a:r>
            <a:r>
              <a:rPr lang="en-US" sz="2000" dirty="0"/>
              <a:t>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b="0" i="0" u="none" strike="noStrike" dirty="0">
              <a:effectLst/>
            </a:endParaRP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err="1"/>
              <a:t>pulizie</a:t>
            </a:r>
            <a:r>
              <a:rPr lang="en-US" sz="2000" b="1" dirty="0"/>
              <a:t> </a:t>
            </a:r>
            <a:r>
              <a:rPr lang="en-US" sz="2000" b="1" dirty="0" err="1"/>
              <a:t>ordinarie</a:t>
            </a:r>
            <a:r>
              <a:rPr lang="en-US" sz="2000" dirty="0"/>
              <a:t>: </a:t>
            </a:r>
            <a:r>
              <a:rPr lang="en-US" sz="2000" dirty="0" err="1"/>
              <a:t>comprendono</a:t>
            </a:r>
            <a:r>
              <a:rPr lang="en-US" sz="2000" dirty="0"/>
              <a:t> </a:t>
            </a:r>
            <a:r>
              <a:rPr lang="en-US" sz="2000" dirty="0" err="1"/>
              <a:t>attività</a:t>
            </a:r>
            <a:r>
              <a:rPr lang="en-US" sz="2000" dirty="0"/>
              <a:t> di </a:t>
            </a:r>
            <a:r>
              <a:rPr lang="en-US" sz="2000" dirty="0" err="1"/>
              <a:t>pulizia</a:t>
            </a:r>
            <a:r>
              <a:rPr lang="en-US" sz="2000" dirty="0"/>
              <a:t> di carattere </a:t>
            </a:r>
            <a:r>
              <a:rPr lang="en-US" sz="2000" dirty="0" err="1"/>
              <a:t>continuativo</a:t>
            </a:r>
            <a:r>
              <a:rPr lang="en-US" sz="2000" dirty="0"/>
              <a:t> e </a:t>
            </a:r>
            <a:r>
              <a:rPr lang="en-US" sz="2000" dirty="0" err="1"/>
              <a:t>programmato</a:t>
            </a:r>
            <a:r>
              <a:rPr lang="en-US" sz="2000" dirty="0"/>
              <a:t>, </a:t>
            </a:r>
            <a:r>
              <a:rPr lang="en-US" sz="2000" dirty="0" err="1"/>
              <a:t>solitamente</a:t>
            </a:r>
            <a:r>
              <a:rPr lang="en-US" sz="2000" dirty="0"/>
              <a:t> con </a:t>
            </a:r>
            <a:r>
              <a:rPr lang="en-US" sz="2000" dirty="0" err="1"/>
              <a:t>frequenza</a:t>
            </a:r>
            <a:r>
              <a:rPr lang="en-US" sz="2000" dirty="0"/>
              <a:t> </a:t>
            </a:r>
            <a:r>
              <a:rPr lang="en-US" sz="2000" dirty="0" err="1"/>
              <a:t>giornaliera</a:t>
            </a:r>
            <a:r>
              <a:rPr lang="en-US" sz="2000" dirty="0"/>
              <a:t>;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err="1"/>
              <a:t>pulizie</a:t>
            </a:r>
            <a:r>
              <a:rPr lang="en-US" sz="2000" b="1" dirty="0"/>
              <a:t> </a:t>
            </a:r>
            <a:r>
              <a:rPr lang="en-US" sz="2000" b="1" dirty="0" err="1"/>
              <a:t>periodiche</a:t>
            </a:r>
            <a:r>
              <a:rPr lang="en-US" sz="2000" dirty="0"/>
              <a:t>: </a:t>
            </a:r>
            <a:r>
              <a:rPr lang="en-US" sz="2000" dirty="0" err="1"/>
              <a:t>comprendo</a:t>
            </a:r>
            <a:r>
              <a:rPr lang="en-US" sz="2000" dirty="0"/>
              <a:t> </a:t>
            </a:r>
            <a:r>
              <a:rPr lang="en-US" sz="2000" dirty="0" err="1"/>
              <a:t>attività</a:t>
            </a:r>
            <a:r>
              <a:rPr lang="en-US" sz="2000" dirty="0"/>
              <a:t> di </a:t>
            </a:r>
            <a:r>
              <a:rPr lang="en-US" sz="2000" dirty="0" err="1"/>
              <a:t>pulizia</a:t>
            </a:r>
            <a:r>
              <a:rPr lang="en-US" sz="2000" dirty="0"/>
              <a:t> </a:t>
            </a:r>
            <a:r>
              <a:rPr lang="en-US" sz="2000" dirty="0" err="1"/>
              <a:t>più</a:t>
            </a:r>
            <a:r>
              <a:rPr lang="en-US" sz="2000" dirty="0"/>
              <a:t> </a:t>
            </a:r>
            <a:r>
              <a:rPr lang="en-US" sz="2000" dirty="0" err="1"/>
              <a:t>profonda</a:t>
            </a:r>
            <a:r>
              <a:rPr lang="en-US" sz="2000" dirty="0"/>
              <a:t> a </a:t>
            </a:r>
            <a:r>
              <a:rPr lang="en-US" sz="2000" dirty="0" err="1"/>
              <a:t>periodicità</a:t>
            </a:r>
            <a:r>
              <a:rPr lang="en-US" sz="2000" dirty="0"/>
              <a:t> </a:t>
            </a:r>
            <a:r>
              <a:rPr lang="en-US" sz="2000" dirty="0" err="1"/>
              <a:t>più</a:t>
            </a:r>
            <a:r>
              <a:rPr lang="en-US" sz="2000" dirty="0"/>
              <a:t> </a:t>
            </a:r>
            <a:r>
              <a:rPr lang="en-US" sz="2000" dirty="0" err="1"/>
              <a:t>lunga</a:t>
            </a:r>
            <a:r>
              <a:rPr lang="en-US" sz="2000" dirty="0"/>
              <a:t> da </a:t>
            </a:r>
            <a:r>
              <a:rPr lang="en-US" sz="2000" dirty="0" err="1"/>
              <a:t>svolgersi</a:t>
            </a:r>
            <a:r>
              <a:rPr lang="en-US" sz="2000" dirty="0"/>
              <a:t> con </a:t>
            </a:r>
            <a:r>
              <a:rPr lang="en-US" sz="2000" dirty="0" err="1"/>
              <a:t>frequenze</a:t>
            </a:r>
            <a:r>
              <a:rPr lang="en-US" sz="2000" dirty="0"/>
              <a:t> </a:t>
            </a:r>
            <a:r>
              <a:rPr lang="en-US" sz="2000" dirty="0" err="1"/>
              <a:t>prestabilite</a:t>
            </a:r>
            <a:r>
              <a:rPr lang="en-US" sz="2000" dirty="0"/>
              <a:t>;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err="1"/>
              <a:t>pulizie</a:t>
            </a:r>
            <a:r>
              <a:rPr lang="en-US" sz="2000" b="1" dirty="0"/>
              <a:t> </a:t>
            </a:r>
            <a:r>
              <a:rPr lang="en-US" sz="2000" b="1" dirty="0" err="1"/>
              <a:t>straordinarie</a:t>
            </a:r>
            <a:r>
              <a:rPr lang="en-US" sz="2000" dirty="0"/>
              <a:t>: </a:t>
            </a:r>
            <a:r>
              <a:rPr lang="en-US" sz="2000" dirty="0" err="1"/>
              <a:t>comprendono</a:t>
            </a:r>
            <a:r>
              <a:rPr lang="en-US" sz="2000" dirty="0"/>
              <a:t> </a:t>
            </a:r>
            <a:r>
              <a:rPr lang="en-US" sz="2000" dirty="0" err="1"/>
              <a:t>interventi</a:t>
            </a:r>
            <a:r>
              <a:rPr lang="en-US" sz="2000" dirty="0"/>
              <a:t> </a:t>
            </a:r>
            <a:r>
              <a:rPr lang="en-US" sz="2000" dirty="0" err="1"/>
              <a:t>imprevedibili</a:t>
            </a:r>
            <a:r>
              <a:rPr lang="en-US" sz="2000" dirty="0"/>
              <a:t> </a:t>
            </a:r>
            <a:r>
              <a:rPr lang="en-US" sz="2000" dirty="0" err="1"/>
              <a:t>richiesti</a:t>
            </a:r>
            <a:r>
              <a:rPr lang="en-US" sz="2000" dirty="0"/>
              <a:t> per </a:t>
            </a:r>
            <a:r>
              <a:rPr lang="en-US" sz="2000" dirty="0" err="1"/>
              <a:t>esigenze</a:t>
            </a:r>
            <a:r>
              <a:rPr lang="en-US" sz="2000" dirty="0"/>
              <a:t> </a:t>
            </a:r>
            <a:r>
              <a:rPr lang="en-US" sz="2000" dirty="0" err="1"/>
              <a:t>occasionali</a:t>
            </a:r>
            <a:r>
              <a:rPr lang="en-US" sz="2000" dirty="0"/>
              <a:t> o </a:t>
            </a:r>
            <a:r>
              <a:rPr lang="en-US" sz="2000" dirty="0" err="1"/>
              <a:t>emergenziali</a:t>
            </a:r>
            <a:r>
              <a:rPr lang="en-US" sz="2000" dirty="0"/>
              <a:t>;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tangolo 1">
            <a:extLst>
              <a:ext uri="{FF2B5EF4-FFF2-40B4-BE49-F238E27FC236}">
                <a16:creationId xmlns:a16="http://schemas.microsoft.com/office/drawing/2014/main" id="{9936E5E3-5D81-9847-8E0B-FC4FE98C67AA}"/>
              </a:ext>
            </a:extLst>
          </p:cNvPr>
          <p:cNvSpPr/>
          <p:nvPr/>
        </p:nvSpPr>
        <p:spPr>
          <a:xfrm>
            <a:off x="887506" y="2966133"/>
            <a:ext cx="100046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spcAft>
                <a:spcPts val="600"/>
              </a:spcAft>
            </a:pPr>
            <a:br>
              <a:rPr lang="it-IT">
                <a:effectLst/>
              </a:rPr>
            </a:br>
            <a:br>
              <a:rPr lang="it-IT">
                <a:effectLst/>
              </a:rPr>
            </a:br>
            <a:endParaRPr lang="it-IT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79128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76288122-67F8-A644-A816-A72487633C57}"/>
              </a:ext>
            </a:extLst>
          </p:cNvPr>
          <p:cNvSpPr/>
          <p:nvPr/>
        </p:nvSpPr>
        <p:spPr>
          <a:xfrm>
            <a:off x="1043631" y="809898"/>
            <a:ext cx="9942716" cy="1554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PULIZIA, DISINFEZIONE</a:t>
            </a:r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 </a:t>
            </a:r>
            <a:r>
              <a:rPr lang="en-US"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SANIFICAZIONE</a:t>
            </a:r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22184987-370D-FD4B-A004-4F3D5560A571}"/>
              </a:ext>
            </a:extLst>
          </p:cNvPr>
          <p:cNvSpPr/>
          <p:nvPr/>
        </p:nvSpPr>
        <p:spPr>
          <a:xfrm>
            <a:off x="463692" y="3017522"/>
            <a:ext cx="11244832" cy="31246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Le </a:t>
            </a:r>
            <a:r>
              <a:rPr lang="en-US" dirty="0" err="1"/>
              <a:t>operazioni</a:t>
            </a:r>
            <a:r>
              <a:rPr lang="en-US" dirty="0"/>
              <a:t> di </a:t>
            </a:r>
            <a:r>
              <a:rPr lang="en-US" dirty="0" err="1"/>
              <a:t>pulizia</a:t>
            </a:r>
            <a:r>
              <a:rPr lang="en-US" dirty="0"/>
              <a:t> e </a:t>
            </a:r>
            <a:r>
              <a:rPr lang="en-US" dirty="0" err="1"/>
              <a:t>disinfezione</a:t>
            </a:r>
            <a:r>
              <a:rPr lang="en-US" dirty="0"/>
              <a:t> </a:t>
            </a:r>
            <a:r>
              <a:rPr lang="en-US" dirty="0" err="1"/>
              <a:t>vengono</a:t>
            </a:r>
            <a:r>
              <a:rPr lang="en-US" dirty="0"/>
              <a:t> </a:t>
            </a:r>
            <a:r>
              <a:rPr lang="en-US" dirty="0" err="1"/>
              <a:t>realizzate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seguente</a:t>
            </a:r>
            <a:r>
              <a:rPr lang="en-US" dirty="0"/>
              <a:t> modo: 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pulizia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pavimenti</a:t>
            </a:r>
            <a:r>
              <a:rPr lang="en-US" dirty="0"/>
              <a:t> con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normali</a:t>
            </a:r>
            <a:r>
              <a:rPr lang="en-US" dirty="0"/>
              <a:t> </a:t>
            </a:r>
            <a:r>
              <a:rPr lang="en-US" dirty="0" err="1"/>
              <a:t>prodotti</a:t>
            </a:r>
            <a:r>
              <a:rPr lang="en-US" dirty="0"/>
              <a:t> in </a:t>
            </a:r>
            <a:r>
              <a:rPr lang="en-US" dirty="0" err="1"/>
              <a:t>uso</a:t>
            </a:r>
            <a:r>
              <a:rPr lang="en-US" dirty="0"/>
              <a:t> e </a:t>
            </a:r>
            <a:r>
              <a:rPr lang="en-US" dirty="0" err="1"/>
              <a:t>successiva</a:t>
            </a:r>
            <a:r>
              <a:rPr lang="en-US" dirty="0"/>
              <a:t> </a:t>
            </a:r>
            <a:r>
              <a:rPr lang="en-US" dirty="0" err="1"/>
              <a:t>disinfezione</a:t>
            </a:r>
            <a:r>
              <a:rPr lang="en-US" dirty="0"/>
              <a:t> (</a:t>
            </a:r>
            <a:r>
              <a:rPr lang="en-US" dirty="0" err="1"/>
              <a:t>decontaminazione</a:t>
            </a:r>
            <a:r>
              <a:rPr lang="en-US" dirty="0"/>
              <a:t>) con </a:t>
            </a:r>
            <a:r>
              <a:rPr lang="en-US" dirty="0" err="1"/>
              <a:t>ipoclorito</a:t>
            </a:r>
            <a:r>
              <a:rPr lang="en-US" dirty="0"/>
              <a:t> di sodio 0,1% o </a:t>
            </a:r>
            <a:r>
              <a:rPr lang="en-US" dirty="0" err="1"/>
              <a:t>altri</a:t>
            </a:r>
            <a:r>
              <a:rPr lang="en-US" dirty="0"/>
              <a:t> </a:t>
            </a:r>
            <a:r>
              <a:rPr lang="en-US" dirty="0" err="1"/>
              <a:t>prodotti</a:t>
            </a:r>
            <a:r>
              <a:rPr lang="en-US" dirty="0"/>
              <a:t> </a:t>
            </a:r>
            <a:r>
              <a:rPr lang="en-US" dirty="0" err="1"/>
              <a:t>virucidi</a:t>
            </a:r>
            <a:r>
              <a:rPr lang="en-US" dirty="0"/>
              <a:t> </a:t>
            </a:r>
            <a:r>
              <a:rPr lang="en-US" dirty="0" err="1"/>
              <a:t>autorizzati</a:t>
            </a:r>
            <a:r>
              <a:rPr lang="en-US" dirty="0"/>
              <a:t> </a:t>
            </a:r>
            <a:r>
              <a:rPr lang="en-US" dirty="0" err="1"/>
              <a:t>seguendo</a:t>
            </a:r>
            <a:r>
              <a:rPr lang="en-US" dirty="0"/>
              <a:t> le </a:t>
            </a:r>
            <a:r>
              <a:rPr lang="en-US" dirty="0" err="1"/>
              <a:t>istruzioni</a:t>
            </a:r>
            <a:r>
              <a:rPr lang="en-US" dirty="0"/>
              <a:t> per </a:t>
            </a:r>
            <a:r>
              <a:rPr lang="en-US" dirty="0" err="1"/>
              <a:t>l’uso</a:t>
            </a:r>
            <a:r>
              <a:rPr lang="en-US" dirty="0"/>
              <a:t> </a:t>
            </a:r>
            <a:r>
              <a:rPr lang="en-US" dirty="0" err="1"/>
              <a:t>fornite</a:t>
            </a:r>
            <a:r>
              <a:rPr lang="en-US" dirty="0"/>
              <a:t> dal </a:t>
            </a:r>
            <a:r>
              <a:rPr lang="en-US" dirty="0" err="1"/>
              <a:t>produttore</a:t>
            </a:r>
            <a:r>
              <a:rPr lang="en-US" dirty="0"/>
              <a:t> (ad es. </a:t>
            </a:r>
            <a:r>
              <a:rPr lang="en-US" dirty="0" err="1"/>
              <a:t>Ipoclorito</a:t>
            </a:r>
            <a:r>
              <a:rPr lang="en-US" dirty="0"/>
              <a:t> di sodio al 5% - con </a:t>
            </a:r>
            <a:r>
              <a:rPr lang="en-US" dirty="0" err="1"/>
              <a:t>concentrazione</a:t>
            </a:r>
            <a:r>
              <a:rPr lang="en-US" dirty="0"/>
              <a:t> </a:t>
            </a:r>
            <a:r>
              <a:rPr lang="en-US" dirty="0" err="1"/>
              <a:t>pari</a:t>
            </a:r>
            <a:r>
              <a:rPr lang="en-US" dirty="0"/>
              <a:t> </a:t>
            </a:r>
            <a:r>
              <a:rPr lang="en-US" dirty="0" err="1"/>
              <a:t>allo</a:t>
            </a:r>
            <a:r>
              <a:rPr lang="en-US" dirty="0"/>
              <a:t> 0,1% - </a:t>
            </a:r>
            <a:r>
              <a:rPr lang="en-US" dirty="0" err="1"/>
              <a:t>cioè</a:t>
            </a:r>
            <a:r>
              <a:rPr lang="en-US" dirty="0"/>
              <a:t> 100 ml di </a:t>
            </a:r>
            <a:r>
              <a:rPr lang="en-US" dirty="0" err="1"/>
              <a:t>prodotto</a:t>
            </a:r>
            <a:r>
              <a:rPr lang="en-US" dirty="0"/>
              <a:t> in 4.900 ml di </a:t>
            </a:r>
            <a:r>
              <a:rPr lang="en-US" dirty="0" err="1"/>
              <a:t>acqua</a:t>
            </a:r>
            <a:r>
              <a:rPr lang="en-US" dirty="0"/>
              <a:t>); 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pulizia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piani</a:t>
            </a:r>
            <a:r>
              <a:rPr lang="en-US" dirty="0"/>
              <a:t> di </a:t>
            </a:r>
            <a:r>
              <a:rPr lang="en-US" dirty="0" err="1"/>
              <a:t>lavoro</a:t>
            </a:r>
            <a:r>
              <a:rPr lang="en-US" dirty="0"/>
              <a:t> con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normali</a:t>
            </a:r>
            <a:r>
              <a:rPr lang="en-US" dirty="0"/>
              <a:t> </a:t>
            </a:r>
            <a:r>
              <a:rPr lang="en-US" dirty="0" err="1"/>
              <a:t>prodotti</a:t>
            </a:r>
            <a:r>
              <a:rPr lang="en-US" dirty="0"/>
              <a:t> in </a:t>
            </a:r>
            <a:r>
              <a:rPr lang="en-US" dirty="0" err="1"/>
              <a:t>uso</a:t>
            </a:r>
            <a:r>
              <a:rPr lang="en-US" dirty="0"/>
              <a:t> e </a:t>
            </a:r>
            <a:r>
              <a:rPr lang="en-US" dirty="0" err="1"/>
              <a:t>successiva</a:t>
            </a:r>
            <a:r>
              <a:rPr lang="en-US" dirty="0"/>
              <a:t> </a:t>
            </a:r>
            <a:r>
              <a:rPr lang="en-US" dirty="0" err="1"/>
              <a:t>disinfezione</a:t>
            </a:r>
            <a:r>
              <a:rPr lang="en-US" dirty="0"/>
              <a:t> (</a:t>
            </a:r>
            <a:r>
              <a:rPr lang="en-US" dirty="0" err="1"/>
              <a:t>decontaminazione</a:t>
            </a:r>
            <a:r>
              <a:rPr lang="en-US" dirty="0"/>
              <a:t>) con </a:t>
            </a:r>
            <a:r>
              <a:rPr lang="en-US" dirty="0" err="1"/>
              <a:t>etanolo</a:t>
            </a:r>
            <a:r>
              <a:rPr lang="en-US" dirty="0"/>
              <a:t> </a:t>
            </a:r>
            <a:r>
              <a:rPr lang="en-US" dirty="0" err="1"/>
              <a:t>almeno</a:t>
            </a:r>
            <a:r>
              <a:rPr lang="en-US" dirty="0"/>
              <a:t> al 70%; 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pulizia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servizi</a:t>
            </a:r>
            <a:r>
              <a:rPr lang="en-US" dirty="0"/>
              <a:t> </a:t>
            </a:r>
            <a:r>
              <a:rPr lang="en-US" dirty="0" err="1"/>
              <a:t>igienici</a:t>
            </a:r>
            <a:r>
              <a:rPr lang="en-US" dirty="0"/>
              <a:t>, </a:t>
            </a:r>
            <a:r>
              <a:rPr lang="en-US" dirty="0" err="1"/>
              <a:t>gabinetti</a:t>
            </a:r>
            <a:r>
              <a:rPr lang="en-US" dirty="0"/>
              <a:t> e </a:t>
            </a:r>
            <a:r>
              <a:rPr lang="en-US" dirty="0" err="1"/>
              <a:t>lavandini</a:t>
            </a:r>
            <a:r>
              <a:rPr lang="en-US" dirty="0"/>
              <a:t> </a:t>
            </a:r>
            <a:r>
              <a:rPr lang="en-US" dirty="0" err="1"/>
              <a:t>inclusi</a:t>
            </a:r>
            <a:r>
              <a:rPr lang="en-US" dirty="0"/>
              <a:t> (</a:t>
            </a:r>
            <a:r>
              <a:rPr lang="en-US" dirty="0" err="1"/>
              <a:t>Ipoclorito</a:t>
            </a:r>
            <a:r>
              <a:rPr lang="en-US" dirty="0"/>
              <a:t> di sodio al 5% - con </a:t>
            </a:r>
            <a:r>
              <a:rPr lang="en-US" dirty="0" err="1"/>
              <a:t>concentrazione</a:t>
            </a:r>
            <a:r>
              <a:rPr lang="en-US" dirty="0"/>
              <a:t> </a:t>
            </a:r>
            <a:r>
              <a:rPr lang="en-US" dirty="0" err="1"/>
              <a:t>pari</a:t>
            </a:r>
            <a:r>
              <a:rPr lang="en-US" dirty="0"/>
              <a:t> </a:t>
            </a:r>
            <a:r>
              <a:rPr lang="en-US" dirty="0" err="1"/>
              <a:t>allo</a:t>
            </a:r>
            <a:r>
              <a:rPr lang="en-US" dirty="0"/>
              <a:t> 0,5% - </a:t>
            </a:r>
            <a:r>
              <a:rPr lang="en-US" dirty="0" err="1"/>
              <a:t>cioè</a:t>
            </a:r>
            <a:r>
              <a:rPr lang="en-US" dirty="0"/>
              <a:t> 1000 ml di </a:t>
            </a:r>
            <a:r>
              <a:rPr lang="en-US" dirty="0" err="1"/>
              <a:t>prodotto</a:t>
            </a:r>
            <a:r>
              <a:rPr lang="en-US" dirty="0"/>
              <a:t> in 9.000 ml di </a:t>
            </a:r>
            <a:r>
              <a:rPr lang="en-US" dirty="0" err="1"/>
              <a:t>acqua</a:t>
            </a:r>
            <a:r>
              <a:rPr lang="en-US" dirty="0"/>
              <a:t>);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disinfezione</a:t>
            </a:r>
            <a:r>
              <a:rPr lang="en-US" dirty="0"/>
              <a:t> con </a:t>
            </a:r>
            <a:r>
              <a:rPr lang="en-US" dirty="0" err="1"/>
              <a:t>etanolo</a:t>
            </a:r>
            <a:r>
              <a:rPr lang="en-US" dirty="0"/>
              <a:t> </a:t>
            </a:r>
            <a:r>
              <a:rPr lang="en-US" dirty="0" err="1"/>
              <a:t>almeno</a:t>
            </a:r>
            <a:r>
              <a:rPr lang="en-US" dirty="0"/>
              <a:t> al 70% di </a:t>
            </a:r>
            <a:r>
              <a:rPr lang="en-US" dirty="0" err="1"/>
              <a:t>tastiere</a:t>
            </a:r>
            <a:r>
              <a:rPr lang="en-US" dirty="0"/>
              <a:t> di pc, </a:t>
            </a:r>
            <a:r>
              <a:rPr lang="en-US" dirty="0" err="1"/>
              <a:t>telefoni</a:t>
            </a:r>
            <a:r>
              <a:rPr lang="en-US" dirty="0"/>
              <a:t>, </a:t>
            </a:r>
            <a:r>
              <a:rPr lang="en-US" dirty="0" err="1"/>
              <a:t>maniglie</a:t>
            </a:r>
            <a:r>
              <a:rPr lang="en-US" dirty="0"/>
              <a:t> di </a:t>
            </a:r>
            <a:r>
              <a:rPr lang="en-US" dirty="0" err="1"/>
              <a:t>porte</a:t>
            </a:r>
            <a:r>
              <a:rPr lang="en-US" dirty="0"/>
              <a:t> e </a:t>
            </a:r>
            <a:r>
              <a:rPr lang="en-US" dirty="0" err="1"/>
              <a:t>finestre</a:t>
            </a:r>
            <a:r>
              <a:rPr lang="en-US" dirty="0"/>
              <a:t>, </a:t>
            </a:r>
            <a:r>
              <a:rPr lang="en-US" dirty="0" err="1"/>
              <a:t>tastiere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distributori</a:t>
            </a:r>
            <a:r>
              <a:rPr lang="en-US" dirty="0"/>
              <a:t> </a:t>
            </a:r>
            <a:r>
              <a:rPr lang="en-US" dirty="0" err="1"/>
              <a:t>automatici</a:t>
            </a:r>
            <a:r>
              <a:rPr lang="en-US" dirty="0"/>
              <a:t> di </a:t>
            </a:r>
            <a:r>
              <a:rPr lang="en-US" dirty="0" err="1"/>
              <a:t>bevande</a:t>
            </a:r>
            <a:r>
              <a:rPr lang="en-US" dirty="0"/>
              <a:t>, </a:t>
            </a:r>
            <a:r>
              <a:rPr lang="en-US" dirty="0" err="1"/>
              <a:t>tastiere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timbratori</a:t>
            </a:r>
            <a:r>
              <a:rPr lang="en-US" dirty="0"/>
              <a:t> e </a:t>
            </a:r>
            <a:r>
              <a:rPr lang="en-US" dirty="0" err="1"/>
              <a:t>ogni</a:t>
            </a:r>
            <a:r>
              <a:rPr lang="en-US" dirty="0"/>
              <a:t> </a:t>
            </a:r>
            <a:r>
              <a:rPr lang="en-US" dirty="0" err="1"/>
              <a:t>altra</a:t>
            </a:r>
            <a:r>
              <a:rPr lang="en-US" dirty="0"/>
              <a:t> </a:t>
            </a:r>
            <a:r>
              <a:rPr lang="en-US" dirty="0" err="1"/>
              <a:t>superficie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può</a:t>
            </a:r>
            <a:r>
              <a:rPr lang="en-US" dirty="0"/>
              <a:t> venire toccata in modo </a:t>
            </a:r>
            <a:r>
              <a:rPr lang="en-US" dirty="0" err="1"/>
              <a:t>promiscuo</a:t>
            </a:r>
            <a:r>
              <a:rPr lang="en-US" dirty="0"/>
              <a:t>; 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areazione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locali</a:t>
            </a:r>
            <a:r>
              <a:rPr lang="en-US" dirty="0"/>
              <a:t>.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tangolo 1">
            <a:extLst>
              <a:ext uri="{FF2B5EF4-FFF2-40B4-BE49-F238E27FC236}">
                <a16:creationId xmlns:a16="http://schemas.microsoft.com/office/drawing/2014/main" id="{9936E5E3-5D81-9847-8E0B-FC4FE98C67AA}"/>
              </a:ext>
            </a:extLst>
          </p:cNvPr>
          <p:cNvSpPr/>
          <p:nvPr/>
        </p:nvSpPr>
        <p:spPr>
          <a:xfrm>
            <a:off x="887506" y="2966133"/>
            <a:ext cx="100046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spcAft>
                <a:spcPts val="600"/>
              </a:spcAft>
            </a:pPr>
            <a:br>
              <a:rPr lang="it-IT">
                <a:effectLst/>
              </a:rPr>
            </a:br>
            <a:br>
              <a:rPr lang="it-IT">
                <a:effectLst/>
              </a:rPr>
            </a:br>
            <a:endParaRPr lang="it-IT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06803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76288122-67F8-A644-A816-A72487633C57}"/>
              </a:ext>
            </a:extLst>
          </p:cNvPr>
          <p:cNvSpPr/>
          <p:nvPr/>
        </p:nvSpPr>
        <p:spPr>
          <a:xfrm>
            <a:off x="1043631" y="809898"/>
            <a:ext cx="9942716" cy="1554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PULIZIA, DISINFEZIONE</a:t>
            </a:r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 </a:t>
            </a:r>
            <a:r>
              <a:rPr lang="en-US"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SANIFICAZIONE</a:t>
            </a:r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5C6059DC-CB2D-A643-8F6F-1E3B60AA59C9}"/>
              </a:ext>
            </a:extLst>
          </p:cNvPr>
          <p:cNvSpPr/>
          <p:nvPr/>
        </p:nvSpPr>
        <p:spPr>
          <a:xfrm>
            <a:off x="1045028" y="3017522"/>
            <a:ext cx="9941319" cy="31246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Le </a:t>
            </a:r>
            <a:r>
              <a:rPr lang="en-US" sz="2000" dirty="0" err="1"/>
              <a:t>operazioni</a:t>
            </a:r>
            <a:r>
              <a:rPr lang="en-US" sz="2000" dirty="0"/>
              <a:t> di </a:t>
            </a:r>
            <a:r>
              <a:rPr lang="en-US" sz="2000" dirty="0" err="1"/>
              <a:t>pulizia</a:t>
            </a:r>
            <a:r>
              <a:rPr lang="en-US" sz="2000" dirty="0"/>
              <a:t> </a:t>
            </a:r>
            <a:r>
              <a:rPr lang="en-US" sz="2000" dirty="0" err="1"/>
              <a:t>devono</a:t>
            </a:r>
            <a:r>
              <a:rPr lang="en-US" sz="2000" dirty="0"/>
              <a:t> </a:t>
            </a:r>
            <a:r>
              <a:rPr lang="en-US" sz="2000" dirty="0" err="1"/>
              <a:t>essere</a:t>
            </a:r>
            <a:r>
              <a:rPr lang="en-US" sz="2000" dirty="0"/>
              <a:t> </a:t>
            </a:r>
            <a:r>
              <a:rPr lang="en-US" sz="2000" dirty="0" err="1"/>
              <a:t>condotte</a:t>
            </a:r>
            <a:r>
              <a:rPr lang="en-US" sz="2000" dirty="0"/>
              <a:t> </a:t>
            </a:r>
            <a:r>
              <a:rPr lang="en-US" sz="2000" dirty="0" err="1"/>
              <a:t>possibilmente</a:t>
            </a:r>
            <a:r>
              <a:rPr lang="en-US" sz="2000" dirty="0"/>
              <a:t> </a:t>
            </a:r>
            <a:r>
              <a:rPr lang="en-US" sz="2000" dirty="0" err="1"/>
              <a:t>negli</a:t>
            </a:r>
            <a:r>
              <a:rPr lang="en-US" sz="2000" dirty="0"/>
              <a:t> </a:t>
            </a:r>
            <a:r>
              <a:rPr lang="en-US" sz="2000" dirty="0" err="1"/>
              <a:t>orari</a:t>
            </a:r>
            <a:r>
              <a:rPr lang="en-US" sz="2000" dirty="0"/>
              <a:t>, </a:t>
            </a:r>
            <a:r>
              <a:rPr lang="en-US" sz="2000" dirty="0" err="1"/>
              <a:t>nei</a:t>
            </a:r>
            <a:r>
              <a:rPr lang="en-US" sz="2000" dirty="0"/>
              <a:t> </a:t>
            </a:r>
            <a:r>
              <a:rPr lang="en-US" sz="2000" dirty="0" err="1"/>
              <a:t>periodi</a:t>
            </a:r>
            <a:r>
              <a:rPr lang="en-US" sz="2000" dirty="0"/>
              <a:t> e </a:t>
            </a:r>
            <a:r>
              <a:rPr lang="en-US" sz="2000" dirty="0" err="1"/>
              <a:t>nei</a:t>
            </a:r>
            <a:r>
              <a:rPr lang="en-US" sz="2000" dirty="0"/>
              <a:t> </a:t>
            </a:r>
            <a:r>
              <a:rPr lang="en-US" sz="2000" dirty="0" err="1"/>
              <a:t>luoghi</a:t>
            </a:r>
            <a:r>
              <a:rPr lang="en-US" sz="2000" dirty="0"/>
              <a:t> in cui non </a:t>
            </a:r>
            <a:r>
              <a:rPr lang="en-US" sz="2000" dirty="0" err="1"/>
              <a:t>sono</a:t>
            </a:r>
            <a:r>
              <a:rPr lang="en-US" sz="2000" dirty="0"/>
              <a:t> </a:t>
            </a:r>
            <a:r>
              <a:rPr lang="en-US" sz="2000" dirty="0" err="1"/>
              <a:t>presenti</a:t>
            </a:r>
            <a:r>
              <a:rPr lang="en-US" sz="2000" dirty="0"/>
              <a:t> </a:t>
            </a:r>
            <a:r>
              <a:rPr lang="en-US" sz="2000" dirty="0" err="1"/>
              <a:t>persone</a:t>
            </a:r>
            <a:r>
              <a:rPr lang="en-US" sz="2000" dirty="0"/>
              <a:t>, in modo da non </a:t>
            </a:r>
            <a:r>
              <a:rPr lang="en-US" sz="2000" dirty="0" err="1"/>
              <a:t>creare</a:t>
            </a:r>
            <a:r>
              <a:rPr lang="en-US" sz="2000" dirty="0"/>
              <a:t> </a:t>
            </a:r>
            <a:r>
              <a:rPr lang="en-US" sz="2000" dirty="0" err="1"/>
              <a:t>interferenze</a:t>
            </a:r>
            <a:r>
              <a:rPr lang="en-US" sz="2000" dirty="0"/>
              <a:t> o </a:t>
            </a:r>
            <a:r>
              <a:rPr lang="en-US" sz="2000" dirty="0" err="1"/>
              <a:t>rischi</a:t>
            </a:r>
            <a:r>
              <a:rPr lang="en-US" sz="2000" dirty="0"/>
              <a:t> rispetto </a:t>
            </a:r>
            <a:r>
              <a:rPr lang="en-US" sz="2000" dirty="0" err="1"/>
              <a:t>alla</a:t>
            </a:r>
            <a:r>
              <a:rPr lang="en-US" sz="2000" dirty="0"/>
              <a:t> </a:t>
            </a:r>
            <a:r>
              <a:rPr lang="en-US" sz="2000" dirty="0" err="1"/>
              <a:t>normale</a:t>
            </a:r>
            <a:r>
              <a:rPr lang="en-US" sz="2000" dirty="0"/>
              <a:t> </a:t>
            </a:r>
            <a:r>
              <a:rPr lang="en-US" sz="2000" dirty="0" err="1"/>
              <a:t>attività</a:t>
            </a:r>
            <a:r>
              <a:rPr lang="en-US" sz="2000" dirty="0"/>
              <a:t> </a:t>
            </a:r>
            <a:r>
              <a:rPr lang="en-US" sz="2000" dirty="0" err="1"/>
              <a:t>scolastica</a:t>
            </a:r>
            <a:r>
              <a:rPr lang="en-US" sz="2000" dirty="0"/>
              <a:t>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Durante le </a:t>
            </a:r>
            <a:r>
              <a:rPr lang="en-US" sz="2000" dirty="0" err="1"/>
              <a:t>operazioni</a:t>
            </a:r>
            <a:r>
              <a:rPr lang="en-US" sz="2000" dirty="0"/>
              <a:t> di </a:t>
            </a:r>
            <a:r>
              <a:rPr lang="en-US" sz="2000" dirty="0" err="1"/>
              <a:t>pulizia</a:t>
            </a:r>
            <a:r>
              <a:rPr lang="en-US" sz="2000" dirty="0"/>
              <a:t> con </a:t>
            </a:r>
            <a:r>
              <a:rPr lang="en-US" sz="2000" dirty="0" err="1"/>
              <a:t>prodotti</a:t>
            </a:r>
            <a:r>
              <a:rPr lang="en-US" sz="2000" dirty="0"/>
              <a:t> </a:t>
            </a:r>
            <a:r>
              <a:rPr lang="en-US" sz="2000" dirty="0" err="1"/>
              <a:t>chimici</a:t>
            </a:r>
            <a:r>
              <a:rPr lang="en-US" sz="2000" dirty="0"/>
              <a:t>, </a:t>
            </a:r>
            <a:r>
              <a:rPr lang="en-US" sz="2000" dirty="0" err="1"/>
              <a:t>assicurare</a:t>
            </a:r>
            <a:r>
              <a:rPr lang="en-US" sz="2000" dirty="0"/>
              <a:t> la </a:t>
            </a:r>
            <a:r>
              <a:rPr lang="en-US" sz="2000" dirty="0" err="1"/>
              <a:t>ventilazione</a:t>
            </a:r>
            <a:r>
              <a:rPr lang="en-US" sz="2000" dirty="0"/>
              <a:t> </a:t>
            </a:r>
            <a:r>
              <a:rPr lang="en-US" sz="2000" dirty="0" err="1"/>
              <a:t>degli</a:t>
            </a:r>
            <a:r>
              <a:rPr lang="en-US" sz="2000" dirty="0"/>
              <a:t> </a:t>
            </a:r>
            <a:r>
              <a:rPr lang="en-US" sz="2000" dirty="0" err="1"/>
              <a:t>ambienti</a:t>
            </a:r>
            <a:r>
              <a:rPr lang="en-US" sz="2000" dirty="0"/>
              <a:t>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Vanno</a:t>
            </a:r>
            <a:r>
              <a:rPr lang="en-US" sz="2000" dirty="0"/>
              <a:t> </a:t>
            </a:r>
            <a:r>
              <a:rPr lang="en-US" sz="2000" dirty="0" err="1"/>
              <a:t>pulite</a:t>
            </a:r>
            <a:r>
              <a:rPr lang="en-US" sz="2000" dirty="0"/>
              <a:t> </a:t>
            </a:r>
            <a:r>
              <a:rPr lang="en-US" sz="2000" b="1" dirty="0"/>
              <a:t>con </a:t>
            </a:r>
            <a:r>
              <a:rPr lang="en-US" sz="2000" b="1" dirty="0" err="1"/>
              <a:t>particolare</a:t>
            </a:r>
            <a:r>
              <a:rPr lang="en-US" sz="2000" b="1" dirty="0"/>
              <a:t> </a:t>
            </a:r>
            <a:r>
              <a:rPr lang="en-US" sz="2000" b="1" dirty="0" err="1"/>
              <a:t>attenzione</a:t>
            </a:r>
            <a:r>
              <a:rPr lang="en-US" sz="2000" b="1" dirty="0"/>
              <a:t> </a:t>
            </a:r>
            <a:r>
              <a:rPr lang="en-US" sz="2000" b="1" dirty="0" err="1"/>
              <a:t>tutte</a:t>
            </a:r>
            <a:r>
              <a:rPr lang="en-US" sz="2000" b="1" dirty="0"/>
              <a:t> le </a:t>
            </a:r>
            <a:r>
              <a:rPr lang="en-US" sz="2000" b="1" dirty="0" err="1"/>
              <a:t>superfici</a:t>
            </a:r>
            <a:r>
              <a:rPr lang="en-US" sz="2000" b="1" dirty="0"/>
              <a:t> </a:t>
            </a:r>
            <a:r>
              <a:rPr lang="en-US" sz="2000" b="1" dirty="0" err="1"/>
              <a:t>toccate</a:t>
            </a:r>
            <a:r>
              <a:rPr lang="en-US" sz="2000" b="1" dirty="0"/>
              <a:t> di </a:t>
            </a:r>
            <a:r>
              <a:rPr lang="en-US" sz="2000" b="1" dirty="0" err="1"/>
              <a:t>frequente</a:t>
            </a:r>
            <a:r>
              <a:rPr lang="en-US" sz="2000" dirty="0"/>
              <a:t>, </a:t>
            </a:r>
            <a:r>
              <a:rPr lang="en-US" sz="2000" dirty="0" err="1"/>
              <a:t>quali</a:t>
            </a:r>
            <a:r>
              <a:rPr lang="en-US" sz="2000" dirty="0"/>
              <a:t> </a:t>
            </a:r>
            <a:r>
              <a:rPr lang="en-US" sz="2000" dirty="0" err="1"/>
              <a:t>superfici</a:t>
            </a:r>
            <a:r>
              <a:rPr lang="en-US" sz="2000" dirty="0"/>
              <a:t> di muri, </a:t>
            </a:r>
            <a:r>
              <a:rPr lang="en-US" sz="2000" dirty="0" err="1"/>
              <a:t>porte</a:t>
            </a:r>
            <a:r>
              <a:rPr lang="en-US" sz="2000" dirty="0"/>
              <a:t> e </a:t>
            </a:r>
            <a:r>
              <a:rPr lang="en-US" sz="2000" dirty="0" err="1"/>
              <a:t>finestre</a:t>
            </a:r>
            <a:r>
              <a:rPr lang="en-US" sz="2000" dirty="0"/>
              <a:t>, </a:t>
            </a:r>
            <a:r>
              <a:rPr lang="en-US" sz="2000" dirty="0" err="1"/>
              <a:t>piastrelle</a:t>
            </a:r>
            <a:r>
              <a:rPr lang="en-US" sz="2000" dirty="0"/>
              <a:t>, </a:t>
            </a:r>
            <a:r>
              <a:rPr lang="en-US" sz="2000" dirty="0" err="1"/>
              <a:t>superfici</a:t>
            </a:r>
            <a:r>
              <a:rPr lang="en-US" sz="2000" dirty="0"/>
              <a:t> </a:t>
            </a:r>
            <a:r>
              <a:rPr lang="en-US" sz="2000" dirty="0" err="1"/>
              <a:t>dei</a:t>
            </a:r>
            <a:r>
              <a:rPr lang="en-US" sz="2000" dirty="0"/>
              <a:t> </a:t>
            </a:r>
            <a:r>
              <a:rPr lang="en-US" sz="2000" dirty="0" err="1"/>
              <a:t>servizi</a:t>
            </a:r>
            <a:r>
              <a:rPr lang="en-US" sz="2000" dirty="0"/>
              <a:t> </a:t>
            </a:r>
            <a:r>
              <a:rPr lang="en-US" sz="2000" dirty="0" err="1"/>
              <a:t>igienici</a:t>
            </a:r>
            <a:r>
              <a:rPr lang="en-US" sz="2000" dirty="0"/>
              <a:t> e </a:t>
            </a:r>
            <a:r>
              <a:rPr lang="en-US" sz="2000" dirty="0" err="1"/>
              <a:t>sanitari</a:t>
            </a:r>
            <a:r>
              <a:rPr lang="en-US" sz="2000" dirty="0"/>
              <a:t>, </a:t>
            </a:r>
            <a:r>
              <a:rPr lang="en-US" sz="2000" dirty="0" err="1"/>
              <a:t>etc</a:t>
            </a:r>
            <a:endParaRPr lang="en-US" sz="2000" dirty="0"/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tangolo 1">
            <a:extLst>
              <a:ext uri="{FF2B5EF4-FFF2-40B4-BE49-F238E27FC236}">
                <a16:creationId xmlns:a16="http://schemas.microsoft.com/office/drawing/2014/main" id="{9936E5E3-5D81-9847-8E0B-FC4FE98C67AA}"/>
              </a:ext>
            </a:extLst>
          </p:cNvPr>
          <p:cNvSpPr/>
          <p:nvPr/>
        </p:nvSpPr>
        <p:spPr>
          <a:xfrm>
            <a:off x="887506" y="2966133"/>
            <a:ext cx="100046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spcAft>
                <a:spcPts val="600"/>
              </a:spcAft>
            </a:pPr>
            <a:br>
              <a:rPr lang="it-IT">
                <a:effectLst/>
              </a:rPr>
            </a:br>
            <a:br>
              <a:rPr lang="it-IT">
                <a:effectLst/>
              </a:rPr>
            </a:br>
            <a:endParaRPr lang="it-IT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75123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F2B8525D-CE7B-1345-95FD-091391747B3F}"/>
              </a:ext>
            </a:extLst>
          </p:cNvPr>
          <p:cNvSpPr/>
          <p:nvPr/>
        </p:nvSpPr>
        <p:spPr>
          <a:xfrm>
            <a:off x="568656" y="0"/>
            <a:ext cx="105951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</a:rPr>
              <a:t>PRODOTTI UTILIZZATI</a:t>
            </a:r>
            <a:endParaRPr lang="it-IT" dirty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C4331275-DEB6-A343-B5F3-E1816726B8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659770"/>
              </p:ext>
            </p:extLst>
          </p:nvPr>
        </p:nvGraphicFramePr>
        <p:xfrm>
          <a:off x="568656" y="369332"/>
          <a:ext cx="11054687" cy="6318583"/>
        </p:xfrm>
        <a:graphic>
          <a:graphicData uri="http://schemas.openxmlformats.org/drawingml/2006/table">
            <a:tbl>
              <a:tblPr/>
              <a:tblGrid>
                <a:gridCol w="1964963">
                  <a:extLst>
                    <a:ext uri="{9D8B030D-6E8A-4147-A177-3AD203B41FA5}">
                      <a16:colId xmlns:a16="http://schemas.microsoft.com/office/drawing/2014/main" val="1236608955"/>
                    </a:ext>
                  </a:extLst>
                </a:gridCol>
                <a:gridCol w="1154461">
                  <a:extLst>
                    <a:ext uri="{9D8B030D-6E8A-4147-A177-3AD203B41FA5}">
                      <a16:colId xmlns:a16="http://schemas.microsoft.com/office/drawing/2014/main" val="1186451506"/>
                    </a:ext>
                  </a:extLst>
                </a:gridCol>
                <a:gridCol w="894080">
                  <a:extLst>
                    <a:ext uri="{9D8B030D-6E8A-4147-A177-3AD203B41FA5}">
                      <a16:colId xmlns:a16="http://schemas.microsoft.com/office/drawing/2014/main" val="1132591546"/>
                    </a:ext>
                  </a:extLst>
                </a:gridCol>
                <a:gridCol w="7041183">
                  <a:extLst>
                    <a:ext uri="{9D8B030D-6E8A-4147-A177-3AD203B41FA5}">
                      <a16:colId xmlns:a16="http://schemas.microsoft.com/office/drawing/2014/main" val="2283373351"/>
                    </a:ext>
                  </a:extLst>
                </a:gridCol>
              </a:tblGrid>
              <a:tr h="297885">
                <a:tc gridSpan="4">
                  <a:txBody>
                    <a:bodyPr/>
                    <a:lstStyle/>
                    <a:p>
                      <a:pPr rtl="0" fontAlgn="b"/>
                      <a:r>
                        <a:rPr lang="it-IT" sz="1100" b="1" dirty="0">
                          <a:effectLst/>
                        </a:rPr>
                        <a:t>ISTITUTO CATTANEO - DELEDDA - LISTA PRODOTTI PULIZIA PRESENTI A MAGAZZINO</a:t>
                      </a: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301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01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 fontAlgn="b"/>
                      <a:endParaRPr lang="it-IT" sz="1100" b="1" dirty="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A08B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08B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 fontAlgn="b"/>
                      <a:endParaRPr lang="it-IT" sz="1100" b="1" dirty="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 fontAlgn="b"/>
                      <a:endParaRPr lang="it-IT" sz="1100" dirty="0">
                        <a:effectLst/>
                      </a:endParaRP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606302"/>
                  </a:ext>
                </a:extLst>
              </a:tr>
              <a:tr h="153134">
                <a:tc>
                  <a:txBody>
                    <a:bodyPr/>
                    <a:lstStyle/>
                    <a:p>
                      <a:pPr rtl="0" fontAlgn="b"/>
                      <a:endParaRPr lang="it-IT" sz="1100" dirty="0">
                        <a:effectLst/>
                      </a:endParaRP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it-IT" sz="1100" dirty="0">
                        <a:effectLst/>
                      </a:endParaRP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it-IT" sz="1100">
                        <a:effectLst/>
                      </a:endParaRP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it-IT" sz="1100" dirty="0">
                        <a:effectLst/>
                      </a:endParaRP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1728410"/>
                  </a:ext>
                </a:extLst>
              </a:tr>
              <a:tr h="178320">
                <a:tc>
                  <a:txBody>
                    <a:bodyPr/>
                    <a:lstStyle/>
                    <a:p>
                      <a:pPr rtl="0" fontAlgn="b"/>
                      <a:r>
                        <a:rPr lang="it-IT" sz="1050">
                          <a:effectLst/>
                        </a:rPr>
                        <a:t>NOME PRODOTTO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1050" dirty="0">
                          <a:effectLst/>
                        </a:rPr>
                        <a:t>DITTA FORNITRICE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1050" dirty="0">
                          <a:effectLst/>
                        </a:rPr>
                        <a:t>SCHEDA DI SICUREZZA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1050" dirty="0">
                          <a:effectLst/>
                        </a:rPr>
                        <a:t>TIPO DI UTILIZZO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281509"/>
                  </a:ext>
                </a:extLst>
              </a:tr>
              <a:tr h="153134">
                <a:tc>
                  <a:txBody>
                    <a:bodyPr/>
                    <a:lstStyle/>
                    <a:p>
                      <a:pPr rtl="0" fontAlgn="b"/>
                      <a:endParaRPr lang="it-IT" sz="800">
                        <a:effectLst/>
                      </a:endParaRP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it-IT" sz="800" dirty="0">
                        <a:effectLst/>
                      </a:endParaRP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it-IT" sz="800" dirty="0">
                        <a:effectLst/>
                      </a:endParaRP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it-IT" sz="800">
                        <a:effectLst/>
                      </a:endParaRP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2771962"/>
                  </a:ext>
                </a:extLst>
              </a:tr>
              <a:tr h="306267">
                <a:tc>
                  <a:txBody>
                    <a:bodyPr/>
                    <a:lstStyle/>
                    <a:p>
                      <a:pPr rtl="0" fontAlgn="b"/>
                      <a:r>
                        <a:rPr lang="it-IT" sz="1100" b="1" dirty="0">
                          <a:effectLst/>
                        </a:rPr>
                        <a:t>CANDEGGINA AXA PROFUMATA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 dirty="0">
                          <a:effectLst/>
                        </a:rPr>
                        <a:t>POLO BIANCO S.R.L.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SI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1050" dirty="0">
                          <a:effectLst/>
                        </a:rPr>
                        <a:t>IGIENE BAGNI, SANITARI, PAVIMENTI , DISINFEZIONI MOCI E FRANGE PER LAVARE PAVIMENTI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797073"/>
                  </a:ext>
                </a:extLst>
              </a:tr>
              <a:tr h="306267">
                <a:tc>
                  <a:txBody>
                    <a:bodyPr/>
                    <a:lstStyle/>
                    <a:p>
                      <a:pPr rtl="0" fontAlgn="b"/>
                      <a:r>
                        <a:rPr lang="it-IT" sz="1100" b="1" dirty="0">
                          <a:effectLst/>
                        </a:rPr>
                        <a:t>ARGONIT PRO-INK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POLO BIANCO S.R.L.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 dirty="0">
                          <a:effectLst/>
                        </a:rPr>
                        <a:t>SI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1050" dirty="0">
                          <a:effectLst/>
                        </a:rPr>
                        <a:t>IGIENIZZATORE E SMACCHIATORE PER SUPERFICI BANCHI E PAVIMENTO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9144707"/>
                  </a:ext>
                </a:extLst>
              </a:tr>
              <a:tr h="306267">
                <a:tc>
                  <a:txBody>
                    <a:bodyPr/>
                    <a:lstStyle/>
                    <a:p>
                      <a:pPr rtl="0" fontAlgn="b"/>
                      <a:r>
                        <a:rPr lang="it-IT" sz="1100" b="1" dirty="0">
                          <a:effectLst/>
                        </a:rPr>
                        <a:t>EXPERT AGRUMATO 5C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POLO BIANCO S.R.L.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SI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1050" dirty="0">
                          <a:effectLst/>
                        </a:rPr>
                        <a:t>IGIENIZZAZIONE PAVIMENTI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0188954"/>
                  </a:ext>
                </a:extLst>
              </a:tr>
              <a:tr h="306267">
                <a:tc>
                  <a:txBody>
                    <a:bodyPr/>
                    <a:lstStyle/>
                    <a:p>
                      <a:pPr rtl="0" fontAlgn="b"/>
                      <a:r>
                        <a:rPr lang="it-IT" sz="1100" b="1" dirty="0">
                          <a:effectLst/>
                        </a:rPr>
                        <a:t>DISINFETTANTE CUTE PHARMASIL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POLO BIANCO S.R.L.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SI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1050" dirty="0">
                          <a:effectLst/>
                        </a:rPr>
                        <a:t>OPERAZIONI DI PRIMO SOCCORSO, DISINFEZIONE CUTE DOPO FERITE/ABRASIONI ECC.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1319552"/>
                  </a:ext>
                </a:extLst>
              </a:tr>
              <a:tr h="306267">
                <a:tc>
                  <a:txBody>
                    <a:bodyPr/>
                    <a:lstStyle/>
                    <a:p>
                      <a:pPr rtl="0" fontAlgn="b"/>
                      <a:r>
                        <a:rPr lang="it-IT" sz="1100" b="1" dirty="0">
                          <a:effectLst/>
                        </a:rPr>
                        <a:t>BACTY GEL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POLO BIANCO S.R.L.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SI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1050" dirty="0">
                          <a:effectLst/>
                        </a:rPr>
                        <a:t>DETERGENTE IGIENIZZANTE PER LE MANI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3474564"/>
                  </a:ext>
                </a:extLst>
              </a:tr>
              <a:tr h="306267">
                <a:tc>
                  <a:txBody>
                    <a:bodyPr/>
                    <a:lstStyle/>
                    <a:p>
                      <a:pPr rtl="0" fontAlgn="b"/>
                      <a:r>
                        <a:rPr lang="it-IT" sz="1100" b="1" dirty="0">
                          <a:effectLst/>
                        </a:rPr>
                        <a:t>RIFRAXAN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POLO BIANCO S.R.L.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SI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1050" dirty="0">
                          <a:effectLst/>
                        </a:rPr>
                        <a:t>IGIENIZZAZIONE SUPERFICI IN GENERE (BANCHI, SEDIE, MANIGLIE PORTE/FINESTRE, BRACCIOLI SEDIE ECC.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202568"/>
                  </a:ext>
                </a:extLst>
              </a:tr>
              <a:tr h="153134">
                <a:tc>
                  <a:txBody>
                    <a:bodyPr/>
                    <a:lstStyle/>
                    <a:p>
                      <a:pPr rtl="0" fontAlgn="b"/>
                      <a:r>
                        <a:rPr lang="it-IT" sz="1100" b="1" dirty="0">
                          <a:effectLst/>
                        </a:rPr>
                        <a:t>CRISH SAPONE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ITALCHIM S.R.L.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SI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1050">
                          <a:effectLst/>
                        </a:rPr>
                        <a:t>SAPONE LIQUIDO IGIENIZZANTE MANI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291170"/>
                  </a:ext>
                </a:extLst>
              </a:tr>
              <a:tr h="153134">
                <a:tc>
                  <a:txBody>
                    <a:bodyPr/>
                    <a:lstStyle/>
                    <a:p>
                      <a:pPr rtl="0" fontAlgn="b"/>
                      <a:r>
                        <a:rPr lang="it-IT" sz="1100" b="1" dirty="0">
                          <a:effectLst/>
                        </a:rPr>
                        <a:t>FLEUR MUSCHIO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ITALCHIM S.R.L.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SI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1050">
                          <a:effectLst/>
                        </a:rPr>
                        <a:t>DETERGENTE IGIENIZZANTE DEODORANTE E NEUTRALIZZANTE DEI CATTIVI ODORI (BAGNI)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333486"/>
                  </a:ext>
                </a:extLst>
              </a:tr>
              <a:tr h="153134">
                <a:tc>
                  <a:txBody>
                    <a:bodyPr/>
                    <a:lstStyle/>
                    <a:p>
                      <a:pPr rtl="0" fontAlgn="b"/>
                      <a:r>
                        <a:rPr lang="it-IT" sz="1100" b="1">
                          <a:effectLst/>
                        </a:rPr>
                        <a:t>KALTOL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ITALICHIM S.R.L.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SI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1050" dirty="0">
                          <a:effectLst/>
                        </a:rPr>
                        <a:t>DISINCROSTANTE SANITARI E ALTRE SUPERFICI (ES. RUBINETTI ECC.)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5389125"/>
                  </a:ext>
                </a:extLst>
              </a:tr>
              <a:tr h="153134">
                <a:tc>
                  <a:txBody>
                    <a:bodyPr/>
                    <a:lstStyle/>
                    <a:p>
                      <a:pPr rtl="0" fontAlgn="b"/>
                      <a:r>
                        <a:rPr lang="it-IT" sz="1100" b="1">
                          <a:effectLst/>
                        </a:rPr>
                        <a:t>PROLUX FLOREALE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PULITALIA S.P.A.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SI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1050" dirty="0">
                          <a:effectLst/>
                        </a:rPr>
                        <a:t>IGIENIZZAZIONE PAVIMENTI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3602646"/>
                  </a:ext>
                </a:extLst>
              </a:tr>
              <a:tr h="153134">
                <a:tc>
                  <a:txBody>
                    <a:bodyPr/>
                    <a:lstStyle/>
                    <a:p>
                      <a:pPr rtl="0" fontAlgn="b"/>
                      <a:r>
                        <a:rPr lang="it-IT" sz="1100" b="1" dirty="0">
                          <a:effectLst/>
                        </a:rPr>
                        <a:t>PULI-GEL CLORINATO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PULITALIA S.P.A.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SI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1050">
                          <a:effectLst/>
                        </a:rPr>
                        <a:t>IGIENIZZAZIONE SANITARI BAGNI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682072"/>
                  </a:ext>
                </a:extLst>
              </a:tr>
              <a:tr h="153134">
                <a:tc>
                  <a:txBody>
                    <a:bodyPr/>
                    <a:lstStyle/>
                    <a:p>
                      <a:pPr rtl="0" fontAlgn="b"/>
                      <a:r>
                        <a:rPr lang="it-IT" sz="1100" b="1">
                          <a:effectLst/>
                        </a:rPr>
                        <a:t>SEPTISOL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PUNTO M S.R.L.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SI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1050" dirty="0">
                          <a:effectLst/>
                        </a:rPr>
                        <a:t>IGIENIZZANTE PER SUPERFICI DURE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3242426"/>
                  </a:ext>
                </a:extLst>
              </a:tr>
              <a:tr h="306267">
                <a:tc>
                  <a:txBody>
                    <a:bodyPr/>
                    <a:lstStyle/>
                    <a:p>
                      <a:pPr rtl="0" fontAlgn="b"/>
                      <a:r>
                        <a:rPr lang="it-IT" sz="1100" b="1" dirty="0">
                          <a:effectLst/>
                        </a:rPr>
                        <a:t>PEROX (In arrivo…)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POLO BIANCO S.R.L.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SI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1050" dirty="0">
                          <a:effectLst/>
                        </a:rPr>
                        <a:t>DISINFETTANTE CON AZIONE BATTERICIDA, MICROBATTERICIDA, FUNGICIDA E VIRUCIDA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707265"/>
                  </a:ext>
                </a:extLst>
              </a:tr>
              <a:tr h="306267">
                <a:tc>
                  <a:txBody>
                    <a:bodyPr/>
                    <a:lstStyle/>
                    <a:p>
                      <a:pPr rtl="0" fontAlgn="b"/>
                      <a:r>
                        <a:rPr lang="it-IT" sz="1100" b="1" dirty="0">
                          <a:effectLst/>
                        </a:rPr>
                        <a:t>CHANTAL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POLO BIANCO S.R.L.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SI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1050" dirty="0">
                          <a:effectLst/>
                        </a:rPr>
                        <a:t>DETERGENTE SGRASSANTE MULTIUSO PER OGNI TIPO DI SUPERFICIE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8800334"/>
                  </a:ext>
                </a:extLst>
              </a:tr>
              <a:tr h="306267">
                <a:tc>
                  <a:txBody>
                    <a:bodyPr/>
                    <a:lstStyle/>
                    <a:p>
                      <a:pPr rtl="0" fontAlgn="b"/>
                      <a:r>
                        <a:rPr lang="it-IT" sz="1100" b="1" dirty="0">
                          <a:effectLst/>
                        </a:rPr>
                        <a:t>LIMONE PLUS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MAESTRI S.R.L. - MODENA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NO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1050" dirty="0">
                          <a:effectLst/>
                        </a:rPr>
                        <a:t>DETERGENTE LAVAPAVIMENTI E DEODORANTE DA UTILIZZARE IN MACCHINA IDROPULITRICE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108624"/>
                  </a:ext>
                </a:extLst>
              </a:tr>
              <a:tr h="306267">
                <a:tc>
                  <a:txBody>
                    <a:bodyPr/>
                    <a:lstStyle/>
                    <a:p>
                      <a:pPr rtl="0" fontAlgn="b"/>
                      <a:r>
                        <a:rPr lang="it-IT" sz="1100" b="1" dirty="0">
                          <a:effectLst/>
                        </a:rPr>
                        <a:t>IDRO DS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MAESTRI S.R.L. - MODENA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NO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1050" dirty="0">
                          <a:effectLst/>
                        </a:rPr>
                        <a:t>DETERGENTE ALCALINO PER LA PULIZIA DI PROFONDA DI PAVIMENTI E SUPERFICI DA SGRASSARE PER L'UTILIZZO IN MACCHINA IDROPULITRICE.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882526"/>
                  </a:ext>
                </a:extLst>
              </a:tr>
              <a:tr h="306267">
                <a:tc>
                  <a:txBody>
                    <a:bodyPr/>
                    <a:lstStyle/>
                    <a:p>
                      <a:pPr rtl="0" fontAlgn="b"/>
                      <a:r>
                        <a:rPr lang="it-IT" sz="1100" b="1" dirty="0">
                          <a:effectLst/>
                        </a:rPr>
                        <a:t>LUCART - NO WATER CLEANER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GRUPPO SPAGGIARI S.P.A.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NO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1050" dirty="0">
                          <a:effectLst/>
                        </a:rPr>
                        <a:t>LIQUIDO IGIENIZZANTE MANI PER DISPENSER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6253273"/>
                  </a:ext>
                </a:extLst>
              </a:tr>
              <a:tr h="153134">
                <a:tc>
                  <a:txBody>
                    <a:bodyPr/>
                    <a:lstStyle/>
                    <a:p>
                      <a:pPr rtl="0" fontAlgn="b"/>
                      <a:r>
                        <a:rPr lang="it-IT" sz="1100" b="1" dirty="0">
                          <a:effectLst/>
                        </a:rPr>
                        <a:t>SANITEC - SANIGEL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M.I.U.R.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NO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1050" dirty="0">
                          <a:effectLst/>
                        </a:rPr>
                        <a:t>GEL DETERGENTE ALCOLICO PER MANI CON AZIONE IGIENIZZANTE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6803999"/>
                  </a:ext>
                </a:extLst>
              </a:tr>
              <a:tr h="459401">
                <a:tc>
                  <a:txBody>
                    <a:bodyPr/>
                    <a:lstStyle/>
                    <a:p>
                      <a:pPr rtl="0" fontAlgn="b"/>
                      <a:r>
                        <a:rPr lang="it-IT" sz="1100" b="1" dirty="0">
                          <a:effectLst/>
                        </a:rPr>
                        <a:t>MEDICAL LINE IGIENIZZANTE LAVAMANI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FEMINAE COSMETICS S.R.L. 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NO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1050" dirty="0">
                          <a:effectLst/>
                        </a:rPr>
                        <a:t>GEL DETERGENTE IGIENIZZANTE MANI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2077198"/>
                  </a:ext>
                </a:extLst>
              </a:tr>
              <a:tr h="153134">
                <a:tc>
                  <a:txBody>
                    <a:bodyPr/>
                    <a:lstStyle/>
                    <a:p>
                      <a:pPr rtl="0" fontAlgn="b"/>
                      <a:r>
                        <a:rPr lang="it-IT" sz="1100" b="1" dirty="0">
                          <a:effectLst/>
                        </a:rPr>
                        <a:t>LAVAMANI DELICATO DI KEMIKA S.P.A.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>
                          <a:effectLst/>
                        </a:rPr>
                        <a:t>?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800" dirty="0">
                          <a:effectLst/>
                        </a:rPr>
                        <a:t>NO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1050" dirty="0">
                          <a:effectLst/>
                        </a:rPr>
                        <a:t>DETERGENTE DELICATO PER IL LAVAGGIO DELLA MANI</a:t>
                      </a:r>
                    </a:p>
                  </a:txBody>
                  <a:tcPr marL="12352" marR="1235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1934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366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21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FD7F644E-36FD-024E-AF45-CA20F1D0C814}"/>
              </a:ext>
            </a:extLst>
          </p:cNvPr>
          <p:cNvSpPr/>
          <p:nvPr/>
        </p:nvSpPr>
        <p:spPr>
          <a:xfrm>
            <a:off x="808638" y="386930"/>
            <a:ext cx="9236700" cy="11889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2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DISPOSITIVI DI PROTEZIONE INDIVIDUALE</a:t>
            </a:r>
            <a:endParaRPr lang="en-US" sz="4200" b="0" i="0" u="none" strike="noStrike" kern="120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grpSp>
        <p:nvGrpSpPr>
          <p:cNvPr id="34" name="Group 23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35" name="Rectangle 24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25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199B68F5-76A5-8C49-BA26-21ABF78444D1}"/>
              </a:ext>
            </a:extLst>
          </p:cNvPr>
          <p:cNvSpPr/>
          <p:nvPr/>
        </p:nvSpPr>
        <p:spPr>
          <a:xfrm>
            <a:off x="304799" y="2599509"/>
            <a:ext cx="10930759" cy="34355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err="1"/>
              <a:t>Nell’attività</a:t>
            </a:r>
            <a:r>
              <a:rPr lang="en-US" sz="1600" dirty="0"/>
              <a:t> di </a:t>
            </a:r>
            <a:r>
              <a:rPr lang="en-US" sz="1600" dirty="0" err="1"/>
              <a:t>pulizia</a:t>
            </a:r>
            <a:r>
              <a:rPr lang="en-US" sz="1600" dirty="0"/>
              <a:t> e </a:t>
            </a:r>
            <a:r>
              <a:rPr lang="en-US" sz="1600" dirty="0" err="1"/>
              <a:t>sanificazione</a:t>
            </a:r>
            <a:r>
              <a:rPr lang="en-US" sz="1600" dirty="0"/>
              <a:t>, </a:t>
            </a:r>
            <a:r>
              <a:rPr lang="en-US" sz="1600" dirty="0" err="1"/>
              <a:t>essenzialmente</a:t>
            </a:r>
            <a:r>
              <a:rPr lang="en-US" sz="1600" dirty="0"/>
              <a:t> </a:t>
            </a:r>
            <a:r>
              <a:rPr lang="en-US" sz="1600" dirty="0" err="1"/>
              <a:t>è</a:t>
            </a:r>
            <a:r>
              <a:rPr lang="en-US" sz="1600" dirty="0"/>
              <a:t> </a:t>
            </a:r>
            <a:r>
              <a:rPr lang="en-US" sz="1600" dirty="0" err="1"/>
              <a:t>necessario</a:t>
            </a:r>
            <a:r>
              <a:rPr lang="en-US" sz="1600" dirty="0"/>
              <a:t> </a:t>
            </a:r>
            <a:r>
              <a:rPr lang="en-US" sz="1600" dirty="0" err="1"/>
              <a:t>proteggersi</a:t>
            </a:r>
            <a:r>
              <a:rPr lang="en-US" sz="1600" dirty="0"/>
              <a:t> </a:t>
            </a:r>
            <a:r>
              <a:rPr lang="en-US" sz="1600" dirty="0" err="1"/>
              <a:t>dagli</a:t>
            </a:r>
            <a:r>
              <a:rPr lang="en-US" sz="1600" dirty="0"/>
              <a:t> </a:t>
            </a:r>
            <a:r>
              <a:rPr lang="en-US" sz="1600" dirty="0" err="1"/>
              <a:t>agenti</a:t>
            </a:r>
            <a:r>
              <a:rPr lang="en-US" sz="1600" dirty="0"/>
              <a:t> </a:t>
            </a:r>
            <a:r>
              <a:rPr lang="en-US" sz="1600" dirty="0" err="1"/>
              <a:t>chimici</a:t>
            </a:r>
            <a:r>
              <a:rPr lang="en-US" sz="1600" dirty="0"/>
              <a:t> e da </a:t>
            </a:r>
            <a:r>
              <a:rPr lang="en-US" sz="1600" dirty="0" err="1"/>
              <a:t>eventuale</a:t>
            </a:r>
            <a:r>
              <a:rPr lang="en-US" sz="1600" dirty="0"/>
              <a:t> </a:t>
            </a:r>
            <a:r>
              <a:rPr lang="en-US" sz="1600" dirty="0" err="1"/>
              <a:t>presenza</a:t>
            </a:r>
            <a:r>
              <a:rPr lang="en-US" sz="1600" dirty="0"/>
              <a:t> di </a:t>
            </a:r>
            <a:r>
              <a:rPr lang="en-US" sz="1600" dirty="0" err="1"/>
              <a:t>agenti</a:t>
            </a:r>
            <a:r>
              <a:rPr lang="en-US" sz="1600" dirty="0"/>
              <a:t> </a:t>
            </a:r>
            <a:r>
              <a:rPr lang="en-US" sz="1600" dirty="0" err="1"/>
              <a:t>biologici</a:t>
            </a:r>
            <a:r>
              <a:rPr lang="en-US" sz="1600" dirty="0"/>
              <a:t>. 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b="0" i="0" u="none" strike="noStrike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err="1"/>
              <a:t>È</a:t>
            </a:r>
            <a:r>
              <a:rPr lang="en-US" sz="1600" dirty="0"/>
              <a:t> </a:t>
            </a:r>
            <a:r>
              <a:rPr lang="en-US" sz="1600" dirty="0" err="1"/>
              <a:t>necessario</a:t>
            </a:r>
            <a:r>
              <a:rPr lang="en-US" sz="1600" dirty="0"/>
              <a:t>, </a:t>
            </a:r>
            <a:r>
              <a:rPr lang="en-US" sz="1600" dirty="0" err="1"/>
              <a:t>quindi</a:t>
            </a:r>
            <a:r>
              <a:rPr lang="en-US" sz="1600" dirty="0"/>
              <a:t>, </a:t>
            </a:r>
            <a:r>
              <a:rPr lang="en-US" sz="1600" b="1" dirty="0" err="1"/>
              <a:t>utilizzare</a:t>
            </a:r>
            <a:r>
              <a:rPr lang="en-US" sz="1600" b="1" dirty="0"/>
              <a:t> </a:t>
            </a:r>
            <a:r>
              <a:rPr lang="en-US" sz="1600" b="1" dirty="0" err="1"/>
              <a:t>i</a:t>
            </a:r>
            <a:r>
              <a:rPr lang="en-US" sz="1600" b="1" dirty="0"/>
              <a:t> DPI </a:t>
            </a:r>
            <a:r>
              <a:rPr lang="en-US" sz="1600" b="1" dirty="0" err="1"/>
              <a:t>specifici</a:t>
            </a:r>
            <a:r>
              <a:rPr lang="en-US" sz="1600" b="1" dirty="0"/>
              <a:t> </a:t>
            </a:r>
            <a:r>
              <a:rPr lang="en-US" sz="1600" dirty="0" err="1"/>
              <a:t>più</a:t>
            </a:r>
            <a:r>
              <a:rPr lang="en-US" sz="1600" dirty="0"/>
              <a:t> </a:t>
            </a:r>
            <a:r>
              <a:rPr lang="en-US" sz="1600" dirty="0" err="1"/>
              <a:t>idonei</a:t>
            </a:r>
            <a:r>
              <a:rPr lang="en-US" sz="1600" dirty="0"/>
              <a:t> a </a:t>
            </a:r>
            <a:r>
              <a:rPr lang="en-US" sz="1600" dirty="0" err="1"/>
              <a:t>prevenire</a:t>
            </a:r>
            <a:r>
              <a:rPr lang="en-US" sz="1600" dirty="0"/>
              <a:t> le diverse </a:t>
            </a:r>
            <a:r>
              <a:rPr lang="en-US" sz="1600" dirty="0" err="1"/>
              <a:t>modalità</a:t>
            </a:r>
            <a:r>
              <a:rPr lang="en-US" sz="1600" dirty="0"/>
              <a:t> di </a:t>
            </a:r>
            <a:r>
              <a:rPr lang="en-US" sz="1600" dirty="0" err="1"/>
              <a:t>infezione</a:t>
            </a:r>
            <a:r>
              <a:rPr lang="en-US" sz="1600" dirty="0"/>
              <a:t>:</a:t>
            </a:r>
          </a:p>
          <a:p>
            <a:pPr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 err="1"/>
              <a:t>Protezione</a:t>
            </a:r>
            <a:r>
              <a:rPr lang="en-US" sz="1600" b="1" dirty="0"/>
              <a:t> </a:t>
            </a:r>
            <a:r>
              <a:rPr lang="en-US" sz="1600" b="1" dirty="0" err="1"/>
              <a:t>delle</a:t>
            </a:r>
            <a:r>
              <a:rPr lang="en-US" sz="1600" b="1" dirty="0"/>
              <a:t> </a:t>
            </a:r>
            <a:r>
              <a:rPr lang="en-US" sz="1600" b="1" dirty="0" err="1"/>
              <a:t>mani</a:t>
            </a:r>
            <a:r>
              <a:rPr lang="en-US" sz="1600" b="1" dirty="0"/>
              <a:t>:</a:t>
            </a:r>
            <a:r>
              <a:rPr lang="en-US" sz="1600" dirty="0"/>
              <a:t> </a:t>
            </a:r>
            <a:r>
              <a:rPr lang="en-US" sz="1600" dirty="0" err="1"/>
              <a:t>sono</a:t>
            </a:r>
            <a:r>
              <a:rPr lang="en-US" sz="1600" dirty="0"/>
              <a:t> </a:t>
            </a:r>
            <a:r>
              <a:rPr lang="en-US" sz="1600" dirty="0" err="1"/>
              <a:t>costituiti</a:t>
            </a:r>
            <a:r>
              <a:rPr lang="en-US" sz="1600" dirty="0"/>
              <a:t> da </a:t>
            </a:r>
            <a:r>
              <a:rPr lang="en-US" sz="1600" b="1" dirty="0" err="1"/>
              <a:t>guanti</a:t>
            </a:r>
            <a:r>
              <a:rPr lang="en-US" sz="1600" b="1" dirty="0"/>
              <a:t> </a:t>
            </a:r>
            <a:r>
              <a:rPr lang="en-US" sz="1600" b="1" dirty="0" err="1"/>
              <a:t>monouso</a:t>
            </a:r>
            <a:r>
              <a:rPr lang="en-US" sz="1600" b="1" dirty="0"/>
              <a:t> </a:t>
            </a:r>
            <a:r>
              <a:rPr lang="en-US" sz="1600" dirty="0"/>
              <a:t>per la </a:t>
            </a:r>
            <a:r>
              <a:rPr lang="en-US" sz="1600" dirty="0" err="1"/>
              <a:t>protezione</a:t>
            </a:r>
            <a:r>
              <a:rPr lang="en-US" sz="1600" dirty="0"/>
              <a:t> da </a:t>
            </a:r>
            <a:r>
              <a:rPr lang="en-US" sz="1600" dirty="0" err="1"/>
              <a:t>agenti</a:t>
            </a:r>
            <a:r>
              <a:rPr lang="en-US" sz="1600" dirty="0"/>
              <a:t> </a:t>
            </a:r>
            <a:r>
              <a:rPr lang="en-US" sz="1600" dirty="0" err="1"/>
              <a:t>chimici</a:t>
            </a:r>
            <a:r>
              <a:rPr lang="en-US" sz="1600" dirty="0"/>
              <a:t>, </a:t>
            </a:r>
            <a:r>
              <a:rPr lang="en-US" sz="1600" dirty="0" err="1"/>
              <a:t>agenti</a:t>
            </a:r>
            <a:r>
              <a:rPr lang="en-US" sz="1600" dirty="0"/>
              <a:t> </a:t>
            </a:r>
            <a:r>
              <a:rPr lang="en-US" sz="1600" dirty="0" err="1"/>
              <a:t>biologici</a:t>
            </a:r>
            <a:r>
              <a:rPr lang="en-US" sz="1600" dirty="0"/>
              <a:t>, </a:t>
            </a:r>
            <a:r>
              <a:rPr lang="en-US" sz="1600" dirty="0" err="1"/>
              <a:t>tagli</a:t>
            </a:r>
            <a:r>
              <a:rPr lang="en-US" sz="1600" dirty="0"/>
              <a:t>, </a:t>
            </a:r>
            <a:r>
              <a:rPr lang="en-US" sz="1600" dirty="0" err="1"/>
              <a:t>ecc</a:t>
            </a:r>
            <a:r>
              <a:rPr lang="en-US" sz="1600" dirty="0"/>
              <a:t>. </a:t>
            </a:r>
            <a:r>
              <a:rPr lang="en-US" sz="1600" dirty="0" err="1"/>
              <a:t>L’impiego</a:t>
            </a:r>
            <a:r>
              <a:rPr lang="en-US" sz="1600" dirty="0"/>
              <a:t> </a:t>
            </a:r>
            <a:r>
              <a:rPr lang="en-US" sz="1600" dirty="0" err="1"/>
              <a:t>è</a:t>
            </a:r>
            <a:r>
              <a:rPr lang="en-US" sz="1600" dirty="0"/>
              <a:t> </a:t>
            </a:r>
            <a:r>
              <a:rPr lang="en-US" sz="1600" dirty="0" err="1"/>
              <a:t>richiesto</a:t>
            </a:r>
            <a:r>
              <a:rPr lang="en-US" sz="1600" dirty="0"/>
              <a:t> in </a:t>
            </a:r>
            <a:r>
              <a:rPr lang="en-US" sz="1600" dirty="0" err="1"/>
              <a:t>attività</a:t>
            </a:r>
            <a:r>
              <a:rPr lang="en-US" sz="1600" dirty="0"/>
              <a:t> di </a:t>
            </a:r>
            <a:r>
              <a:rPr lang="en-US" sz="1600" dirty="0" err="1"/>
              <a:t>pulizia</a:t>
            </a:r>
            <a:r>
              <a:rPr lang="en-US" sz="1600" dirty="0"/>
              <a:t> e </a:t>
            </a:r>
            <a:r>
              <a:rPr lang="en-US" sz="1600" dirty="0" err="1"/>
              <a:t>disinfezione</a:t>
            </a:r>
            <a:r>
              <a:rPr lang="en-US" sz="1600" dirty="0"/>
              <a:t>. 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 err="1"/>
              <a:t>Protezione</a:t>
            </a:r>
            <a:r>
              <a:rPr lang="en-US" sz="1600" b="1" dirty="0"/>
              <a:t> </a:t>
            </a:r>
            <a:r>
              <a:rPr lang="en-US" sz="1600" b="1" dirty="0" err="1"/>
              <a:t>degli</a:t>
            </a:r>
            <a:r>
              <a:rPr lang="en-US" sz="1600" b="1" dirty="0"/>
              <a:t> </a:t>
            </a:r>
            <a:r>
              <a:rPr lang="en-US" sz="1600" b="1" dirty="0" err="1"/>
              <a:t>occhi</a:t>
            </a:r>
            <a:r>
              <a:rPr lang="en-US" sz="1600" b="1" dirty="0"/>
              <a:t>:</a:t>
            </a:r>
            <a:r>
              <a:rPr lang="en-US" sz="1600" dirty="0"/>
              <a:t> </a:t>
            </a:r>
            <a:r>
              <a:rPr lang="en-US" sz="1600" dirty="0" err="1"/>
              <a:t>sono</a:t>
            </a:r>
            <a:r>
              <a:rPr lang="en-US" sz="1600" dirty="0"/>
              <a:t> </a:t>
            </a:r>
            <a:r>
              <a:rPr lang="en-US" sz="1600" dirty="0" err="1"/>
              <a:t>costituiti</a:t>
            </a:r>
            <a:r>
              <a:rPr lang="en-US" sz="1600" dirty="0"/>
              <a:t> da </a:t>
            </a:r>
            <a:r>
              <a:rPr lang="en-US" sz="1600" b="1" dirty="0" err="1"/>
              <a:t>occhiali</a:t>
            </a:r>
            <a:r>
              <a:rPr lang="en-US" sz="1600" b="1" dirty="0"/>
              <a:t>/</a:t>
            </a:r>
            <a:r>
              <a:rPr lang="en-US" sz="1600" b="1" dirty="0" err="1"/>
              <a:t>visiere</a:t>
            </a:r>
            <a:r>
              <a:rPr lang="en-US" sz="1600" dirty="0"/>
              <a:t>. Il </a:t>
            </a:r>
            <a:r>
              <a:rPr lang="en-US" sz="1600" dirty="0" err="1"/>
              <a:t>loro</a:t>
            </a:r>
            <a:r>
              <a:rPr lang="en-US" sz="1600" dirty="0"/>
              <a:t> </a:t>
            </a:r>
            <a:r>
              <a:rPr lang="en-US" sz="1600" dirty="0" err="1"/>
              <a:t>impiego</a:t>
            </a:r>
            <a:r>
              <a:rPr lang="en-US" sz="1600" dirty="0"/>
              <a:t> </a:t>
            </a:r>
            <a:r>
              <a:rPr lang="en-US" sz="1600" dirty="0" err="1"/>
              <a:t>si</a:t>
            </a:r>
            <a:r>
              <a:rPr lang="en-US" sz="1600" dirty="0"/>
              <a:t> </a:t>
            </a:r>
            <a:r>
              <a:rPr lang="en-US" sz="1600" dirty="0" err="1"/>
              <a:t>rende</a:t>
            </a:r>
            <a:r>
              <a:rPr lang="en-US" sz="1600" dirty="0"/>
              <a:t> </a:t>
            </a:r>
            <a:r>
              <a:rPr lang="en-US" sz="1600" dirty="0" err="1"/>
              <a:t>necessario</a:t>
            </a:r>
            <a:r>
              <a:rPr lang="en-US" sz="1600" dirty="0"/>
              <a:t> per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b="1" dirty="0" err="1"/>
              <a:t>lavoratori</a:t>
            </a:r>
            <a:r>
              <a:rPr lang="en-US" sz="1600" b="1" dirty="0"/>
              <a:t> </a:t>
            </a:r>
            <a:r>
              <a:rPr lang="en-US" sz="1600" b="1" dirty="0" err="1"/>
              <a:t>fragili</a:t>
            </a:r>
            <a:r>
              <a:rPr lang="en-US" sz="1600" b="1" dirty="0"/>
              <a:t> </a:t>
            </a:r>
            <a:r>
              <a:rPr lang="en-US" sz="1600" dirty="0" err="1"/>
              <a:t>nei</a:t>
            </a:r>
            <a:r>
              <a:rPr lang="en-US" sz="1600" dirty="0"/>
              <a:t> </a:t>
            </a:r>
            <a:r>
              <a:rPr lang="en-US" sz="1600" dirty="0" err="1"/>
              <a:t>casi</a:t>
            </a:r>
            <a:r>
              <a:rPr lang="en-US" sz="1600" dirty="0"/>
              <a:t> in cui lo </a:t>
            </a:r>
            <a:r>
              <a:rPr lang="en-US" sz="1600" dirty="0" err="1"/>
              <a:t>disponga</a:t>
            </a:r>
            <a:r>
              <a:rPr lang="en-US" sz="1600" dirty="0"/>
              <a:t> il MC, per </a:t>
            </a:r>
            <a:r>
              <a:rPr lang="en-US" sz="1600" dirty="0" err="1"/>
              <a:t>prevenire</a:t>
            </a:r>
            <a:r>
              <a:rPr lang="en-US" sz="1600" dirty="0"/>
              <a:t> il </a:t>
            </a:r>
            <a:r>
              <a:rPr lang="en-US" sz="1600" dirty="0" err="1"/>
              <a:t>rischio</a:t>
            </a:r>
            <a:r>
              <a:rPr lang="en-US" sz="1600" dirty="0"/>
              <a:t> di </a:t>
            </a:r>
            <a:r>
              <a:rPr lang="en-US" sz="1600" dirty="0" err="1"/>
              <a:t>contatto</a:t>
            </a:r>
            <a:r>
              <a:rPr lang="en-US" sz="1600" dirty="0"/>
              <a:t> con </a:t>
            </a:r>
            <a:r>
              <a:rPr lang="en-US" sz="1600" dirty="0" err="1"/>
              <a:t>agenti</a:t>
            </a:r>
            <a:r>
              <a:rPr lang="en-US" sz="1600" dirty="0"/>
              <a:t> </a:t>
            </a:r>
            <a:r>
              <a:rPr lang="en-US" sz="1600" dirty="0" err="1"/>
              <a:t>biologici</a:t>
            </a:r>
            <a:r>
              <a:rPr lang="en-US" sz="1600" dirty="0"/>
              <a:t>, in </a:t>
            </a:r>
            <a:r>
              <a:rPr lang="en-US" sz="1600" dirty="0" err="1"/>
              <a:t>questo</a:t>
            </a:r>
            <a:r>
              <a:rPr lang="en-US" sz="1600" dirty="0"/>
              <a:t> </a:t>
            </a:r>
            <a:r>
              <a:rPr lang="en-US" sz="1600" dirty="0" err="1"/>
              <a:t>particolare</a:t>
            </a:r>
            <a:r>
              <a:rPr lang="en-US" sz="1600" dirty="0"/>
              <a:t> </a:t>
            </a:r>
            <a:r>
              <a:rPr lang="en-US" sz="1600" dirty="0" err="1"/>
              <a:t>periodo</a:t>
            </a:r>
            <a:r>
              <a:rPr lang="en-US" sz="1600" dirty="0"/>
              <a:t> di alto </a:t>
            </a:r>
            <a:r>
              <a:rPr lang="en-US" sz="1600" dirty="0" err="1"/>
              <a:t>rischio</a:t>
            </a:r>
            <a:r>
              <a:rPr lang="en-US" sz="1600" dirty="0"/>
              <a:t> di </a:t>
            </a:r>
            <a:r>
              <a:rPr lang="en-US" sz="1600" dirty="0" err="1"/>
              <a:t>contagio</a:t>
            </a:r>
            <a:r>
              <a:rPr lang="en-US" sz="1600" dirty="0"/>
              <a:t> da virus Sars-Cov2</a:t>
            </a:r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 err="1"/>
              <a:t>Protezione</a:t>
            </a:r>
            <a:r>
              <a:rPr lang="en-US" sz="1600" b="1" dirty="0"/>
              <a:t> </a:t>
            </a:r>
            <a:r>
              <a:rPr lang="en-US" sz="1600" b="1" dirty="0" err="1"/>
              <a:t>delle</a:t>
            </a:r>
            <a:r>
              <a:rPr lang="en-US" sz="1600" b="1" dirty="0"/>
              <a:t> vie </a:t>
            </a:r>
            <a:r>
              <a:rPr lang="en-US" sz="1600" b="1" dirty="0" err="1"/>
              <a:t>respiratorie</a:t>
            </a:r>
            <a:r>
              <a:rPr lang="en-US" sz="1600" dirty="0"/>
              <a:t>: in </a:t>
            </a:r>
            <a:r>
              <a:rPr lang="en-US" sz="1600" dirty="0" err="1"/>
              <a:t>questo</a:t>
            </a:r>
            <a:r>
              <a:rPr lang="en-US" sz="1600" dirty="0"/>
              <a:t> </a:t>
            </a:r>
            <a:r>
              <a:rPr lang="en-US" sz="1600" dirty="0" err="1"/>
              <a:t>particolare</a:t>
            </a:r>
            <a:r>
              <a:rPr lang="en-US" sz="1600" dirty="0"/>
              <a:t> </a:t>
            </a:r>
            <a:r>
              <a:rPr lang="en-US" sz="1600" dirty="0" err="1"/>
              <a:t>periodo</a:t>
            </a:r>
            <a:r>
              <a:rPr lang="en-US" sz="1600" dirty="0"/>
              <a:t> di </a:t>
            </a:r>
            <a:r>
              <a:rPr lang="en-US" sz="1600" dirty="0" err="1"/>
              <a:t>pandemia</a:t>
            </a:r>
            <a:r>
              <a:rPr lang="en-US" sz="1600" dirty="0"/>
              <a:t>, </a:t>
            </a:r>
            <a:r>
              <a:rPr lang="en-US" sz="1600" b="1" dirty="0"/>
              <a:t>le </a:t>
            </a:r>
            <a:r>
              <a:rPr lang="en-US" sz="1600" b="1" dirty="0" err="1"/>
              <a:t>mascherine</a:t>
            </a:r>
            <a:r>
              <a:rPr lang="en-US" sz="1600" b="1" dirty="0"/>
              <a:t> </a:t>
            </a:r>
            <a:r>
              <a:rPr lang="en-US" sz="1600" b="1" dirty="0" err="1"/>
              <a:t>chirurgiche</a:t>
            </a:r>
            <a:r>
              <a:rPr lang="en-US" sz="1600" b="1" dirty="0"/>
              <a:t> </a:t>
            </a:r>
            <a:r>
              <a:rPr lang="en-US" sz="1600" dirty="0" err="1"/>
              <a:t>sono</a:t>
            </a:r>
            <a:r>
              <a:rPr lang="en-US" sz="1600" dirty="0"/>
              <a:t> </a:t>
            </a:r>
            <a:r>
              <a:rPr lang="en-US" sz="1600" dirty="0" err="1"/>
              <a:t>obbligatorie</a:t>
            </a:r>
            <a:r>
              <a:rPr lang="en-US" sz="1600" dirty="0"/>
              <a:t> per </a:t>
            </a:r>
            <a:r>
              <a:rPr lang="en-US" sz="1600" dirty="0" err="1"/>
              <a:t>tutto</a:t>
            </a:r>
            <a:r>
              <a:rPr lang="en-US" sz="1600" dirty="0"/>
              <a:t> il </a:t>
            </a:r>
            <a:r>
              <a:rPr lang="en-US" sz="1600" dirty="0" err="1"/>
              <a:t>personale</a:t>
            </a:r>
            <a:r>
              <a:rPr lang="en-US" sz="1600" dirty="0"/>
              <a:t> </a:t>
            </a:r>
            <a:r>
              <a:rPr lang="en-US" sz="1600" dirty="0" err="1"/>
              <a:t>scolastico</a:t>
            </a:r>
            <a:r>
              <a:rPr lang="en-US" sz="1600" dirty="0"/>
              <a:t>, ad </a:t>
            </a:r>
            <a:r>
              <a:rPr lang="en-US" sz="1600" dirty="0" err="1"/>
              <a:t>eccezione</a:t>
            </a:r>
            <a:r>
              <a:rPr lang="en-US" sz="1600" dirty="0"/>
              <a:t> </a:t>
            </a:r>
            <a:r>
              <a:rPr lang="en-US" sz="1600" dirty="0" err="1"/>
              <a:t>dei</a:t>
            </a:r>
            <a:r>
              <a:rPr lang="en-US" sz="1600" dirty="0"/>
              <a:t> </a:t>
            </a:r>
            <a:r>
              <a:rPr lang="en-US" sz="1600" dirty="0" err="1"/>
              <a:t>lavoratori</a:t>
            </a:r>
            <a:r>
              <a:rPr lang="en-US" sz="1600" dirty="0"/>
              <a:t> </a:t>
            </a:r>
            <a:r>
              <a:rPr lang="en-US" sz="1600" dirty="0" err="1"/>
              <a:t>fragili</a:t>
            </a:r>
            <a:r>
              <a:rPr lang="en-US" sz="1600" dirty="0"/>
              <a:t> per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quali</a:t>
            </a:r>
            <a:r>
              <a:rPr lang="en-US" sz="1600" dirty="0"/>
              <a:t> il MC </a:t>
            </a:r>
            <a:r>
              <a:rPr lang="en-US" sz="1600" dirty="0" err="1"/>
              <a:t>potrebbe</a:t>
            </a:r>
            <a:r>
              <a:rPr lang="en-US" sz="1600" dirty="0"/>
              <a:t> </a:t>
            </a:r>
            <a:r>
              <a:rPr lang="en-US" sz="1600" dirty="0" err="1"/>
              <a:t>disporre</a:t>
            </a:r>
            <a:r>
              <a:rPr lang="en-US" sz="1600" dirty="0"/>
              <a:t> </a:t>
            </a:r>
            <a:r>
              <a:rPr lang="en-US" sz="1600" dirty="0" err="1"/>
              <a:t>l’uso</a:t>
            </a:r>
            <a:r>
              <a:rPr lang="en-US" sz="1600" dirty="0"/>
              <a:t> di </a:t>
            </a:r>
            <a:r>
              <a:rPr lang="en-US" sz="1600" dirty="0" err="1"/>
              <a:t>mascherine</a:t>
            </a:r>
            <a:r>
              <a:rPr lang="en-US" sz="1600" dirty="0"/>
              <a:t> FFP2.</a:t>
            </a:r>
          </a:p>
        </p:txBody>
      </p:sp>
    </p:spTree>
    <p:extLst>
      <p:ext uri="{BB962C8B-B14F-4D97-AF65-F5344CB8AC3E}">
        <p14:creationId xmlns:p14="http://schemas.microsoft.com/office/powerpoint/2010/main" val="3684159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76288122-67F8-A644-A816-A72487633C57}"/>
              </a:ext>
            </a:extLst>
          </p:cNvPr>
          <p:cNvSpPr/>
          <p:nvPr/>
        </p:nvSpPr>
        <p:spPr>
          <a:xfrm>
            <a:off x="1282963" y="1238080"/>
            <a:ext cx="9849751" cy="134967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REGISTRO DELLE OPERAZIONI DI PULIZIA 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5C6059DC-CB2D-A643-8F6F-1E3B60AA59C9}"/>
              </a:ext>
            </a:extLst>
          </p:cNvPr>
          <p:cNvSpPr/>
          <p:nvPr/>
        </p:nvSpPr>
        <p:spPr>
          <a:xfrm>
            <a:off x="1289304" y="2902913"/>
            <a:ext cx="9849751" cy="303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E’ </a:t>
            </a:r>
            <a:r>
              <a:rPr lang="en-US" sz="2800" dirty="0" err="1"/>
              <a:t>previsto</a:t>
            </a:r>
            <a:r>
              <a:rPr lang="en-US" sz="2800" dirty="0"/>
              <a:t> la </a:t>
            </a:r>
            <a:r>
              <a:rPr lang="en-US" sz="2800" dirty="0" err="1"/>
              <a:t>tenuta</a:t>
            </a:r>
            <a:r>
              <a:rPr lang="en-US" sz="2800" dirty="0"/>
              <a:t> del </a:t>
            </a:r>
            <a:r>
              <a:rPr lang="en-US" sz="2800" b="1" dirty="0" err="1"/>
              <a:t>Registro</a:t>
            </a:r>
            <a:r>
              <a:rPr lang="en-US" sz="2800" b="1" dirty="0"/>
              <a:t> </a:t>
            </a:r>
            <a:r>
              <a:rPr lang="en-US" sz="2800" b="1" dirty="0" err="1"/>
              <a:t>delle</a:t>
            </a:r>
            <a:r>
              <a:rPr lang="en-US" sz="2800" b="1" dirty="0"/>
              <a:t> </a:t>
            </a:r>
            <a:r>
              <a:rPr lang="en-US" sz="2800" b="1" dirty="0" err="1"/>
              <a:t>operazioni</a:t>
            </a:r>
            <a:r>
              <a:rPr lang="en-US" sz="2800" b="1" dirty="0"/>
              <a:t> di </a:t>
            </a:r>
            <a:r>
              <a:rPr lang="en-US" sz="2800" b="1" dirty="0" err="1"/>
              <a:t>pulizia</a:t>
            </a:r>
            <a:r>
              <a:rPr lang="en-US" sz="2800" b="1" dirty="0"/>
              <a:t> </a:t>
            </a:r>
            <a:r>
              <a:rPr lang="en-US" sz="2800" dirty="0" err="1"/>
              <a:t>degli</a:t>
            </a:r>
            <a:r>
              <a:rPr lang="en-US" sz="2800" dirty="0"/>
              <a:t> </a:t>
            </a:r>
            <a:r>
              <a:rPr lang="en-US" sz="2800" dirty="0" err="1"/>
              <a:t>ambienti</a:t>
            </a:r>
            <a:r>
              <a:rPr lang="en-US" sz="2800" dirty="0"/>
              <a:t> </a:t>
            </a:r>
            <a:r>
              <a:rPr lang="en-US" sz="2800" dirty="0" err="1"/>
              <a:t>scolastici</a:t>
            </a:r>
            <a:r>
              <a:rPr lang="en-US" sz="2800" dirty="0"/>
              <a:t>, in cui </a:t>
            </a:r>
            <a:r>
              <a:rPr lang="en-US" sz="2800" dirty="0" err="1"/>
              <a:t>vengono</a:t>
            </a:r>
            <a:r>
              <a:rPr lang="en-US" sz="2800" dirty="0"/>
              <a:t> annotate le </a:t>
            </a:r>
            <a:r>
              <a:rPr lang="en-US" sz="2800" dirty="0" err="1"/>
              <a:t>attività</a:t>
            </a:r>
            <a:r>
              <a:rPr lang="en-US" sz="2800" dirty="0"/>
              <a:t> di </a:t>
            </a:r>
            <a:r>
              <a:rPr lang="en-US" sz="2800" dirty="0" err="1"/>
              <a:t>pulizia</a:t>
            </a:r>
            <a:r>
              <a:rPr lang="en-US" sz="2800" dirty="0"/>
              <a:t>/</a:t>
            </a:r>
            <a:r>
              <a:rPr lang="en-US" sz="2800" dirty="0" err="1"/>
              <a:t>disinfezione</a:t>
            </a:r>
            <a:r>
              <a:rPr lang="en-US" sz="2800" dirty="0"/>
              <a:t> </a:t>
            </a:r>
            <a:r>
              <a:rPr lang="en-US" sz="2800" dirty="0" err="1"/>
              <a:t>giornaliera</a:t>
            </a:r>
            <a:r>
              <a:rPr lang="en-US" sz="2800" dirty="0"/>
              <a:t> con data e il </a:t>
            </a:r>
            <a:r>
              <a:rPr lang="en-US" sz="2800" dirty="0" err="1"/>
              <a:t>nome</a:t>
            </a:r>
            <a:r>
              <a:rPr lang="en-US" sz="2800" dirty="0"/>
              <a:t> </a:t>
            </a:r>
            <a:r>
              <a:rPr lang="en-US" sz="2800" dirty="0" err="1"/>
              <a:t>dell'operatore</a:t>
            </a:r>
            <a:r>
              <a:rPr lang="en-US" sz="2800" dirty="0"/>
              <a:t> </a:t>
            </a:r>
            <a:r>
              <a:rPr lang="en-US" sz="2800" dirty="0" err="1"/>
              <a:t>che</a:t>
            </a:r>
            <a:r>
              <a:rPr lang="en-US" sz="2800" dirty="0"/>
              <a:t> ha </a:t>
            </a:r>
            <a:r>
              <a:rPr lang="en-US" sz="2800" dirty="0" err="1"/>
              <a:t>svolto</a:t>
            </a:r>
            <a:r>
              <a:rPr lang="en-US" sz="2800" dirty="0"/>
              <a:t> </a:t>
            </a:r>
            <a:r>
              <a:rPr lang="en-US" sz="2800" dirty="0" err="1"/>
              <a:t>l’attività</a:t>
            </a:r>
            <a:r>
              <a:rPr lang="en-US" sz="2800" dirty="0"/>
              <a:t>. 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936E5E3-5D81-9847-8E0B-FC4FE98C67AA}"/>
              </a:ext>
            </a:extLst>
          </p:cNvPr>
          <p:cNvSpPr/>
          <p:nvPr/>
        </p:nvSpPr>
        <p:spPr>
          <a:xfrm>
            <a:off x="887506" y="2966133"/>
            <a:ext cx="100046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spcAft>
                <a:spcPts val="600"/>
              </a:spcAft>
            </a:pPr>
            <a:br>
              <a:rPr lang="it-IT">
                <a:effectLst/>
              </a:rPr>
            </a:br>
            <a:br>
              <a:rPr lang="it-IT">
                <a:effectLst/>
              </a:rPr>
            </a:br>
            <a:endParaRPr lang="it-IT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292668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3557</Words>
  <Application>Microsoft Macintosh PowerPoint</Application>
  <PresentationFormat>Widescreen</PresentationFormat>
  <Paragraphs>334</Paragraphs>
  <Slides>27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2" baseType="lpstr">
      <vt:lpstr>Arial</vt:lpstr>
      <vt:lpstr>Arial,Bold</vt:lpstr>
      <vt:lpstr>Calibri</vt:lpstr>
      <vt:lpstr>Calibri Light</vt:lpstr>
      <vt:lpstr>Tema di Office</vt:lpstr>
      <vt:lpstr>Protocollo delle misure per il contrasto ed il contenimento della diffusione del Covid-19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Protocollo delle misure per il contrasto ed il contenimento della diffusione del Covid-19 </dc:title>
  <dc:creator>raff.diiorio@gmail.com</dc:creator>
  <cp:lastModifiedBy>raff.diiorio@gmail.com</cp:lastModifiedBy>
  <cp:revision>12</cp:revision>
  <dcterms:created xsi:type="dcterms:W3CDTF">2020-11-02T22:00:57Z</dcterms:created>
  <dcterms:modified xsi:type="dcterms:W3CDTF">2021-09-08T22:12:26Z</dcterms:modified>
</cp:coreProperties>
</file>